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7" r:id="rId3"/>
    <p:sldId id="519" r:id="rId4"/>
    <p:sldId id="520" r:id="rId5"/>
    <p:sldId id="521" r:id="rId6"/>
    <p:sldId id="522" r:id="rId7"/>
    <p:sldId id="523" r:id="rId8"/>
    <p:sldId id="524" r:id="rId9"/>
    <p:sldId id="516" r:id="rId10"/>
    <p:sldId id="258" r:id="rId11"/>
    <p:sldId id="517" r:id="rId12"/>
    <p:sldId id="525" r:id="rId13"/>
    <p:sldId id="518" r:id="rId14"/>
    <p:sldId id="259" r:id="rId15"/>
    <p:sldId id="379" r:id="rId16"/>
    <p:sldId id="380" r:id="rId17"/>
    <p:sldId id="381" r:id="rId18"/>
    <p:sldId id="529" r:id="rId19"/>
    <p:sldId id="382" r:id="rId20"/>
    <p:sldId id="534" r:id="rId21"/>
    <p:sldId id="260" r:id="rId22"/>
    <p:sldId id="378" r:id="rId23"/>
    <p:sldId id="407" r:id="rId24"/>
    <p:sldId id="288" r:id="rId25"/>
    <p:sldId id="510" r:id="rId26"/>
    <p:sldId id="509" r:id="rId27"/>
    <p:sldId id="384" r:id="rId28"/>
    <p:sldId id="530" r:id="rId29"/>
    <p:sldId id="511" r:id="rId30"/>
    <p:sldId id="512" r:id="rId31"/>
    <p:sldId id="528" r:id="rId32"/>
    <p:sldId id="513" r:id="rId33"/>
    <p:sldId id="370" r:id="rId34"/>
    <p:sldId id="531" r:id="rId35"/>
    <p:sldId id="515" r:id="rId36"/>
    <p:sldId id="532" r:id="rId37"/>
    <p:sldId id="368" r:id="rId38"/>
    <p:sldId id="271" r:id="rId39"/>
    <p:sldId id="409" r:id="rId40"/>
    <p:sldId id="261" r:id="rId41"/>
    <p:sldId id="276" r:id="rId42"/>
    <p:sldId id="385" r:id="rId43"/>
    <p:sldId id="263" r:id="rId44"/>
    <p:sldId id="280" r:id="rId45"/>
    <p:sldId id="533" r:id="rId46"/>
    <p:sldId id="535" r:id="rId47"/>
    <p:sldId id="536" r:id="rId48"/>
    <p:sldId id="53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85714"/>
  </p:normalViewPr>
  <p:slideViewPr>
    <p:cSldViewPr snapToGrid="0" snapToObjects="1">
      <p:cViewPr varScale="1">
        <p:scale>
          <a:sx n="109" d="100"/>
          <a:sy n="109" d="100"/>
        </p:scale>
        <p:origin x="9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Users/reblocke/Box/Residency%20Personal%20Files/Scholarly%20Work/Locke%20Research%20Projects/Presentations%20and%20Articles/Graphs%20for%20Hypercapnia-Hypoxemi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PaCO2</a:t>
            </a:r>
            <a:r>
              <a:rPr lang="en-US" sz="2400" baseline="0"/>
              <a:t> at which hypoxemia apparent with normal A-a gradient by age</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PaCO2 at 4500 ft</c:v>
          </c:tx>
          <c:spPr>
            <a:ln w="28575" cap="rnd">
              <a:solidFill>
                <a:schemeClr val="accent1"/>
              </a:solidFill>
              <a:round/>
            </a:ln>
            <a:effectLst/>
          </c:spPr>
          <c:marker>
            <c:symbol val="none"/>
          </c:marker>
          <c:cat>
            <c:numRef>
              <c:f>Sheet1!$A$2:$A$10</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Sheet1!$B$2:$B$10</c:f>
              <c:numCache>
                <c:formatCode>General</c:formatCode>
                <c:ptCount val="9"/>
                <c:pt idx="0">
                  <c:v>56.27</c:v>
                </c:pt>
                <c:pt idx="1">
                  <c:v>54.370000000000005</c:v>
                </c:pt>
                <c:pt idx="2">
                  <c:v>52.47</c:v>
                </c:pt>
                <c:pt idx="3">
                  <c:v>50.57</c:v>
                </c:pt>
                <c:pt idx="4">
                  <c:v>48.67</c:v>
                </c:pt>
                <c:pt idx="5">
                  <c:v>46.77</c:v>
                </c:pt>
                <c:pt idx="6">
                  <c:v>44.870000000000005</c:v>
                </c:pt>
                <c:pt idx="7">
                  <c:v>42.97</c:v>
                </c:pt>
                <c:pt idx="8">
                  <c:v>41.07</c:v>
                </c:pt>
              </c:numCache>
            </c:numRef>
          </c:val>
          <c:smooth val="0"/>
          <c:extLst>
            <c:ext xmlns:c16="http://schemas.microsoft.com/office/drawing/2014/chart" uri="{C3380CC4-5D6E-409C-BE32-E72D297353CC}">
              <c16:uniqueId val="{00000000-5FB2-8C46-A36E-F5F5A482529F}"/>
            </c:ext>
          </c:extLst>
        </c:ser>
        <c:ser>
          <c:idx val="1"/>
          <c:order val="1"/>
          <c:tx>
            <c:v>PaCO2 at Sea Level</c:v>
          </c:tx>
          <c:spPr>
            <a:ln w="28575" cap="rnd">
              <a:solidFill>
                <a:schemeClr val="accent2"/>
              </a:solidFill>
              <a:round/>
            </a:ln>
            <a:effectLst/>
          </c:spPr>
          <c:marker>
            <c:symbol val="none"/>
          </c:marker>
          <c:cat>
            <c:numRef>
              <c:f>Sheet1!$A$2:$A$10</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Sheet1!$C$2:$C$10</c:f>
              <c:numCache>
                <c:formatCode>General</c:formatCode>
                <c:ptCount val="9"/>
                <c:pt idx="0">
                  <c:v>74.05</c:v>
                </c:pt>
                <c:pt idx="1">
                  <c:v>72.150000000000006</c:v>
                </c:pt>
                <c:pt idx="2">
                  <c:v>70.25</c:v>
                </c:pt>
                <c:pt idx="3">
                  <c:v>68.350000000000009</c:v>
                </c:pt>
                <c:pt idx="4">
                  <c:v>66.45</c:v>
                </c:pt>
                <c:pt idx="5">
                  <c:v>64.55</c:v>
                </c:pt>
                <c:pt idx="6">
                  <c:v>62.650000000000006</c:v>
                </c:pt>
                <c:pt idx="7">
                  <c:v>60.75</c:v>
                </c:pt>
                <c:pt idx="8">
                  <c:v>58.85</c:v>
                </c:pt>
              </c:numCache>
            </c:numRef>
          </c:val>
          <c:smooth val="0"/>
          <c:extLst>
            <c:ext xmlns:c16="http://schemas.microsoft.com/office/drawing/2014/chart" uri="{C3380CC4-5D6E-409C-BE32-E72D297353CC}">
              <c16:uniqueId val="{00000001-5FB2-8C46-A36E-F5F5A482529F}"/>
            </c:ext>
          </c:extLst>
        </c:ser>
        <c:dLbls>
          <c:showLegendKey val="0"/>
          <c:showVal val="0"/>
          <c:showCatName val="0"/>
          <c:showSerName val="0"/>
          <c:showPercent val="0"/>
          <c:showBubbleSize val="0"/>
        </c:dLbls>
        <c:smooth val="0"/>
        <c:axId val="70877135"/>
        <c:axId val="66826063"/>
      </c:lineChart>
      <c:catAx>
        <c:axId val="70877135"/>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Age (y)</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6826063"/>
        <c:crosses val="autoZero"/>
        <c:auto val="1"/>
        <c:lblAlgn val="ctr"/>
        <c:lblOffset val="100"/>
        <c:noMultiLvlLbl val="0"/>
      </c:catAx>
      <c:valAx>
        <c:axId val="668260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PaCO2</a:t>
                </a:r>
                <a:r>
                  <a:rPr lang="en-US" sz="1800" baseline="0" dirty="0"/>
                  <a:t> that will result in hypoxemia (mmHg)</a:t>
                </a:r>
                <a:endParaRPr lang="en-US" sz="18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87713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0.43259</cdr:x>
      <cdr:y>0.65982</cdr:y>
    </cdr:from>
    <cdr:to>
      <cdr:x>0.96216</cdr:x>
      <cdr:y>0.80769</cdr:y>
    </cdr:to>
    <cdr:sp macro="" textlink="">
      <cdr:nvSpPr>
        <cdr:cNvPr id="2" name="Rectangle 1">
          <a:extLst xmlns:a="http://schemas.openxmlformats.org/drawingml/2006/main">
            <a:ext uri="{FF2B5EF4-FFF2-40B4-BE49-F238E27FC236}">
              <a16:creationId xmlns:a16="http://schemas.microsoft.com/office/drawing/2014/main" id="{9FF67964-8624-9444-A557-4D26C2ABD9FD}"/>
            </a:ext>
          </a:extLst>
        </cdr:cNvPr>
        <cdr:cNvSpPr/>
      </cdr:nvSpPr>
      <cdr:spPr>
        <a:xfrm xmlns:a="http://schemas.openxmlformats.org/drawingml/2006/main">
          <a:off x="4925587" y="4120102"/>
          <a:ext cx="6029739" cy="923330"/>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dirty="0"/>
        </a:p>
        <a:p xmlns:a="http://schemas.openxmlformats.org/drawingml/2006/main">
          <a:r>
            <a:rPr lang="en-US" b="1" dirty="0"/>
            <a:t>At 4500 ft: PaCO2 = 58.17 - 0.19 * Age</a:t>
          </a:r>
        </a:p>
        <a:p xmlns:a="http://schemas.openxmlformats.org/drawingml/2006/main">
          <a:r>
            <a:rPr lang="en-US" b="1" dirty="0"/>
            <a:t>At seal Level: PaCO2 = 75.95 – 0.19 * Age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DF139D-FC8D-F24D-A30B-98220A752CF8}" type="datetimeFigureOut">
              <a:rPr lang="en-US" smtClean="0"/>
              <a:t>9/1/25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5F8F0-0BBD-0C43-9F51-8A58A250CD0F}" type="slidenum">
              <a:rPr lang="en-US" smtClean="0"/>
              <a:t>‹#›</a:t>
            </a:fld>
            <a:endParaRPr lang="en-US"/>
          </a:p>
        </p:txBody>
      </p:sp>
    </p:spTree>
    <p:extLst>
      <p:ext uri="{BB962C8B-B14F-4D97-AF65-F5344CB8AC3E}">
        <p14:creationId xmlns:p14="http://schemas.microsoft.com/office/powerpoint/2010/main" val="3343264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tsjournals.org/doi/full/10.1164/rccm.202002-0373L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cholar.google.com/scholar_lookup?hl=en&amp;volume=199&amp;publication_year=2019&amp;pages=333-341&amp;author=P+Sinha&amp;author=CS+Calfee&amp;author=JR+Beitler&amp;author=N+Soni&amp;author=K+Ho&amp;author=MA+Matthay&amp;title=Physiologic+analysis+and+clinical+performance+of+the+ventilatory+ratio+in+acute+respiratory+distress+syndrome" TargetMode="External"/><Relationship Id="rId5" Type="http://schemas.openxmlformats.org/officeDocument/2006/relationships/hyperlink" Target="http://scholar.google.com/scholar_lookup?hl=en&amp;volume=17&amp;publication_year=2013&amp;pages=R34&amp;author=P+Sinha&amp;author=NJ+Fauvel&amp;author=P+Singh&amp;author=N+Soni&amp;title=Analysis+of+ventilatory+ratio+as+a+novel+method+to+monitor+ventilatory+adequacy+at+the+bedside" TargetMode="External"/><Relationship Id="rId4" Type="http://schemas.openxmlformats.org/officeDocument/2006/relationships/hyperlink" Target="http://scholar.google.com/scholar_lookup?hl=en&amp;volume=102&amp;publication_year=2009&amp;pages=692-697&amp;author=P+Sinha&amp;author=NJ+Fauvel&amp;author=S+Singh&amp;author=N+Soni&amp;title=Ventilatory+ratio%3A+a+simple+bedside+measure+of+ventilatio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cforum.biomedcentral.com/articles/10.1186/s13054-020-03253-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journals.physiology.org/doi/full/10.1152/japplphysiol.00809.2003#REF92"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ubmed.ncbi.nlm.nih.gov/2810876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link.springer.com/article/10.1007%2Fs00134-017-4794-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en.wikipedia.org/wiki/Lipid_solubility" TargetMode="External"/><Relationship Id="rId3" Type="http://schemas.openxmlformats.org/officeDocument/2006/relationships/hyperlink" Target="https://en.wikipedia.org/wiki/Helium" TargetMode="External"/><Relationship Id="rId7" Type="http://schemas.openxmlformats.org/officeDocument/2006/relationships/hyperlink" Target="https://en.wikipedia.org/wiki/Nitrogen_narcosis#cite_note-Bauer1970-3"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en.wikipedia.org/wiki/Nitrogen_narcosis#cite_note-FOOTNOTEBennettRostain2003305-2" TargetMode="External"/><Relationship Id="rId5" Type="http://schemas.openxmlformats.org/officeDocument/2006/relationships/hyperlink" Target="https://en.wikipedia.org/wiki/Breathing_gas" TargetMode="External"/><Relationship Id="rId4" Type="http://schemas.openxmlformats.org/officeDocument/2006/relationships/hyperlink" Target="https://en.wikipedia.org/wiki/Neon" TargetMode="External"/><Relationship Id="rId9" Type="http://schemas.openxmlformats.org/officeDocument/2006/relationships/hyperlink" Target="https://en.wikipedia.org/wiki/Theories_of_general_anaesthetic_action"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hysoc.onlinelibrary.wiley.com/doi/10.1113/JP277491#tjp13406-bib-0003"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rontiersin.org/articles/10.3389/fneur.2018.00896/full#B47"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frontiersin.org/articles/10.3389/fneur.2018.00896/full#B55"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1</a:t>
            </a:fld>
            <a:endParaRPr lang="en-US"/>
          </a:p>
        </p:txBody>
      </p:sp>
    </p:spTree>
    <p:extLst>
      <p:ext uri="{BB962C8B-B14F-4D97-AF65-F5344CB8AC3E}">
        <p14:creationId xmlns:p14="http://schemas.microsoft.com/office/powerpoint/2010/main" val="3615485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16</a:t>
            </a:fld>
            <a:endParaRPr lang="en-US"/>
          </a:p>
        </p:txBody>
      </p:sp>
    </p:spTree>
    <p:extLst>
      <p:ext uri="{BB962C8B-B14F-4D97-AF65-F5344CB8AC3E}">
        <p14:creationId xmlns:p14="http://schemas.microsoft.com/office/powerpoint/2010/main" val="258146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VCO2 the same in COVID ARDS as in non-COVID ARDS?</a:t>
            </a:r>
          </a:p>
          <a:p>
            <a:endParaRPr lang="en-US" dirty="0"/>
          </a:p>
          <a:p>
            <a:r>
              <a:rPr lang="en-US" dirty="0"/>
              <a:t>(</a:t>
            </a:r>
            <a:r>
              <a:rPr lang="en-US" dirty="0">
                <a:hlinkClick r:id="rId3"/>
              </a:rPr>
              <a:t>4</a:t>
            </a:r>
            <a:r>
              <a:rPr lang="en-US" dirty="0"/>
              <a:t>), is a simple bedside index of impaired efficiency of ventilation and correlates well with physiological </a:t>
            </a:r>
            <a:r>
              <a:rPr lang="en-US" dirty="0" err="1"/>
              <a:t>V</a:t>
            </a:r>
            <a:r>
              <a:rPr lang="en-US" cap="small" dirty="0" err="1"/>
              <a:t>d</a:t>
            </a:r>
            <a:r>
              <a:rPr lang="en-US" dirty="0"/>
              <a:t> fraction (</a:t>
            </a:r>
            <a:r>
              <a:rPr lang="en-US" dirty="0" err="1"/>
              <a:t>V</a:t>
            </a:r>
            <a:r>
              <a:rPr lang="en-US" cap="small" dirty="0" err="1"/>
              <a:t>d</a:t>
            </a:r>
            <a:r>
              <a:rPr lang="en-US" dirty="0"/>
              <a:t>-to-V</a:t>
            </a:r>
            <a:r>
              <a:rPr lang="en-US" cap="small" dirty="0"/>
              <a:t>t</a:t>
            </a:r>
            <a:r>
              <a:rPr lang="en-US" dirty="0"/>
              <a:t> ratio, </a:t>
            </a:r>
            <a:r>
              <a:rPr lang="en-US" dirty="0" err="1"/>
              <a:t>V</a:t>
            </a:r>
            <a:r>
              <a:rPr lang="en-US" cap="small" dirty="0" err="1"/>
              <a:t>d</a:t>
            </a:r>
            <a:r>
              <a:rPr lang="en-US" dirty="0"/>
              <a:t>/V</a:t>
            </a:r>
            <a:r>
              <a:rPr lang="en-US" cap="small" dirty="0"/>
              <a:t>t</a:t>
            </a:r>
            <a:r>
              <a:rPr lang="en-US" dirty="0"/>
              <a:t>) in patients with ARDS (</a:t>
            </a:r>
            <a:r>
              <a:rPr lang="en-US" dirty="0">
                <a:hlinkClick r:id="rId3"/>
              </a:rPr>
              <a:t>4</a:t>
            </a:r>
            <a:r>
              <a:rPr lang="en-US" dirty="0"/>
              <a:t>–</a:t>
            </a:r>
            <a:r>
              <a:rPr lang="en-US" dirty="0">
                <a:hlinkClick r:id="rId3"/>
              </a:rPr>
              <a:t>6</a:t>
            </a:r>
            <a:r>
              <a:rPr lang="en-US" dirty="0"/>
              <a:t>). </a:t>
            </a:r>
          </a:p>
          <a:p>
            <a:pPr lvl="1"/>
            <a:r>
              <a:rPr lang="en-US" dirty="0"/>
              <a:t>https://</a:t>
            </a:r>
            <a:r>
              <a:rPr lang="en-US" dirty="0" err="1"/>
              <a:t>www.atsjournals.org</a:t>
            </a:r>
            <a:r>
              <a:rPr lang="en-US" dirty="0"/>
              <a:t>/</a:t>
            </a:r>
            <a:r>
              <a:rPr lang="en-US" dirty="0" err="1"/>
              <a:t>doi</a:t>
            </a:r>
            <a:r>
              <a:rPr lang="en-US" dirty="0"/>
              <a:t>/full/10.1164/rccm.202002-0373LE</a:t>
            </a:r>
          </a:p>
          <a:p>
            <a:endParaRPr lang="en-US" dirty="0"/>
          </a:p>
          <a:p>
            <a:r>
              <a:rPr lang="en-US" dirty="0">
                <a:effectLst/>
              </a:rPr>
              <a:t>4.Sinha P, </a:t>
            </a:r>
            <a:r>
              <a:rPr lang="en-US" dirty="0" err="1">
                <a:effectLst/>
              </a:rPr>
              <a:t>Fauvel</a:t>
            </a:r>
            <a:r>
              <a:rPr lang="en-US" dirty="0">
                <a:effectLst/>
              </a:rPr>
              <a:t> NJ, Singh S, </a:t>
            </a:r>
            <a:r>
              <a:rPr lang="en-US" dirty="0" err="1">
                <a:effectLst/>
              </a:rPr>
              <a:t>Soni</a:t>
            </a:r>
            <a:r>
              <a:rPr lang="en-US" dirty="0">
                <a:effectLst/>
              </a:rPr>
              <a:t> N. Ventilatory ratio: a simple bedside measure of ventilation. </a:t>
            </a:r>
            <a:r>
              <a:rPr lang="en-US" i="1" dirty="0">
                <a:effectLst/>
              </a:rPr>
              <a:t>Br J </a:t>
            </a:r>
            <a:r>
              <a:rPr lang="en-US" i="1" dirty="0" err="1">
                <a:effectLst/>
              </a:rPr>
              <a:t>Anaesth</a:t>
            </a:r>
            <a:r>
              <a:rPr lang="en-US" dirty="0">
                <a:effectLst/>
              </a:rPr>
              <a:t> 2009;102:692–697.</a:t>
            </a:r>
            <a:r>
              <a:rPr lang="en-US" sz="1200" kern="1200" dirty="0">
                <a:solidFill>
                  <a:schemeClr val="tx1"/>
                </a:solidFill>
                <a:effectLst/>
                <a:latin typeface="+mn-lt"/>
                <a:ea typeface="+mn-ea"/>
                <a:cs typeface="+mn-cs"/>
                <a:hlinkClick r:id="rId4"/>
              </a:rPr>
              <a:t>Google Scholar</a:t>
            </a:r>
            <a:endParaRPr lang="en-US" dirty="0">
              <a:effectLst/>
            </a:endParaRPr>
          </a:p>
          <a:p>
            <a:r>
              <a:rPr lang="en-US" dirty="0">
                <a:effectLst/>
              </a:rPr>
              <a:t>5.Sinha P, </a:t>
            </a:r>
            <a:r>
              <a:rPr lang="en-US" dirty="0" err="1">
                <a:effectLst/>
              </a:rPr>
              <a:t>Fauvel</a:t>
            </a:r>
            <a:r>
              <a:rPr lang="en-US" dirty="0">
                <a:effectLst/>
              </a:rPr>
              <a:t> NJ, Singh P, </a:t>
            </a:r>
            <a:r>
              <a:rPr lang="en-US" dirty="0" err="1">
                <a:effectLst/>
              </a:rPr>
              <a:t>Soni</a:t>
            </a:r>
            <a:r>
              <a:rPr lang="en-US" dirty="0">
                <a:effectLst/>
              </a:rPr>
              <a:t> N. Analysis of ventilatory ratio as a novel method to monitor ventilatory adequacy at the bedside. </a:t>
            </a:r>
            <a:r>
              <a:rPr lang="en-US" i="1" dirty="0">
                <a:effectLst/>
              </a:rPr>
              <a:t>Crit Care</a:t>
            </a:r>
            <a:r>
              <a:rPr lang="en-US" dirty="0">
                <a:effectLst/>
              </a:rPr>
              <a:t> 2013;17:R34.</a:t>
            </a:r>
            <a:r>
              <a:rPr lang="en-US" sz="1200" kern="1200" dirty="0">
                <a:solidFill>
                  <a:schemeClr val="tx1"/>
                </a:solidFill>
                <a:effectLst/>
                <a:latin typeface="+mn-lt"/>
                <a:ea typeface="+mn-ea"/>
                <a:cs typeface="+mn-cs"/>
                <a:hlinkClick r:id="rId5"/>
              </a:rPr>
              <a:t>Google Scholar</a:t>
            </a:r>
            <a:endParaRPr lang="en-US" dirty="0">
              <a:effectLst/>
            </a:endParaRPr>
          </a:p>
          <a:p>
            <a:r>
              <a:rPr lang="en-US" dirty="0">
                <a:effectLst/>
              </a:rPr>
              <a:t>6.Sinha P, Calfee CS, </a:t>
            </a:r>
            <a:r>
              <a:rPr lang="en-US" dirty="0" err="1">
                <a:effectLst/>
              </a:rPr>
              <a:t>Beitler</a:t>
            </a:r>
            <a:r>
              <a:rPr lang="en-US" dirty="0">
                <a:effectLst/>
              </a:rPr>
              <a:t> JR, </a:t>
            </a:r>
            <a:r>
              <a:rPr lang="en-US" dirty="0" err="1">
                <a:effectLst/>
              </a:rPr>
              <a:t>Soni</a:t>
            </a:r>
            <a:r>
              <a:rPr lang="en-US" dirty="0">
                <a:effectLst/>
              </a:rPr>
              <a:t> N, Ho K, </a:t>
            </a:r>
            <a:r>
              <a:rPr lang="en-US" dirty="0" err="1">
                <a:effectLst/>
              </a:rPr>
              <a:t>Matthay</a:t>
            </a:r>
            <a:r>
              <a:rPr lang="en-US" dirty="0">
                <a:effectLst/>
              </a:rPr>
              <a:t> MA, </a:t>
            </a:r>
            <a:r>
              <a:rPr lang="en-US" i="1" dirty="0">
                <a:effectLst/>
              </a:rPr>
              <a:t>et al</a:t>
            </a:r>
            <a:r>
              <a:rPr lang="en-US" dirty="0">
                <a:effectLst/>
              </a:rPr>
              <a:t>. Physiologic analysis and clinical performance of the ventilatory ratio in acute respiratory distress syndrome. </a:t>
            </a:r>
            <a:r>
              <a:rPr lang="en-US" i="1" dirty="0">
                <a:effectLst/>
              </a:rPr>
              <a:t>Am J Respir Crit Care Med</a:t>
            </a:r>
            <a:r>
              <a:rPr lang="en-US" dirty="0">
                <a:effectLst/>
              </a:rPr>
              <a:t> 2019;199:333–341.</a:t>
            </a:r>
            <a:r>
              <a:rPr lang="en-US" sz="1200" kern="1200" dirty="0">
                <a:solidFill>
                  <a:schemeClr val="tx1"/>
                </a:solidFill>
                <a:effectLst/>
                <a:latin typeface="+mn-lt"/>
                <a:ea typeface="+mn-ea"/>
                <a:cs typeface="+mn-cs"/>
                <a:hlinkClick r:id="rId6"/>
              </a:rPr>
              <a:t>Google Scholar</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17</a:t>
            </a:fld>
            <a:endParaRPr lang="en-US"/>
          </a:p>
        </p:txBody>
      </p:sp>
    </p:spTree>
    <p:extLst>
      <p:ext uri="{BB962C8B-B14F-4D97-AF65-F5344CB8AC3E}">
        <p14:creationId xmlns:p14="http://schemas.microsoft.com/office/powerpoint/2010/main" val="2419202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emphasis, not diagnosis </a:t>
            </a:r>
          </a:p>
        </p:txBody>
      </p:sp>
      <p:sp>
        <p:nvSpPr>
          <p:cNvPr id="4" name="Slide Number Placeholder 3"/>
          <p:cNvSpPr>
            <a:spLocks noGrp="1"/>
          </p:cNvSpPr>
          <p:nvPr>
            <p:ph type="sldNum" sz="quarter" idx="5"/>
          </p:nvPr>
        </p:nvSpPr>
        <p:spPr/>
        <p:txBody>
          <a:bodyPr/>
          <a:lstStyle/>
          <a:p>
            <a:fld id="{DCC5F8F0-0BBD-0C43-9F51-8A58A250CD0F}" type="slidenum">
              <a:rPr lang="en-US" smtClean="0"/>
              <a:t>18</a:t>
            </a:fld>
            <a:endParaRPr lang="en-US"/>
          </a:p>
        </p:txBody>
      </p:sp>
    </p:spTree>
    <p:extLst>
      <p:ext uri="{BB962C8B-B14F-4D97-AF65-F5344CB8AC3E}">
        <p14:creationId xmlns:p14="http://schemas.microsoft.com/office/powerpoint/2010/main" val="2783317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ccforum.biomedcentral.com</a:t>
            </a:r>
            <a:r>
              <a:rPr lang="en-US" dirty="0"/>
              <a:t>/articles/10.1186/s13054-021-03665-8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https://ccforum.biomedcentral.com/articles/10.1186/s13054-020-03253-2</a:t>
            </a:r>
            <a:endParaRPr lang="en-US" dirty="0"/>
          </a:p>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19</a:t>
            </a:fld>
            <a:endParaRPr lang="en-US"/>
          </a:p>
        </p:txBody>
      </p:sp>
    </p:spTree>
    <p:extLst>
      <p:ext uri="{BB962C8B-B14F-4D97-AF65-F5344CB8AC3E}">
        <p14:creationId xmlns:p14="http://schemas.microsoft.com/office/powerpoint/2010/main" val="55013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C5F8F0-0BBD-0C43-9F51-8A58A250CD0F}" type="slidenum">
              <a:rPr lang="en-US" smtClean="0"/>
              <a:t>20</a:t>
            </a:fld>
            <a:endParaRPr lang="en-US"/>
          </a:p>
        </p:txBody>
      </p:sp>
    </p:spTree>
    <p:extLst>
      <p:ext uri="{BB962C8B-B14F-4D97-AF65-F5344CB8AC3E}">
        <p14:creationId xmlns:p14="http://schemas.microsoft.com/office/powerpoint/2010/main" val="64124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54</a:t>
            </a:r>
            <a:r>
              <a:rPr lang="en-US" dirty="0">
                <a:effectLst/>
              </a:rPr>
              <a:t> - </a:t>
            </a:r>
            <a:r>
              <a:rPr lang="en-US" dirty="0"/>
              <a:t>Cunningham DJC, Robbins PA, Wolff CB. Integration of respiratory responses to changes in alveolar partial pressures of CO2 and O2 and in arterial </a:t>
            </a:r>
            <a:r>
              <a:rPr lang="en-US" dirty="0" err="1"/>
              <a:t>pH.</a:t>
            </a:r>
            <a:r>
              <a:rPr lang="en-US" dirty="0"/>
              <a:t> In: </a:t>
            </a:r>
            <a:r>
              <a:rPr lang="en-US" dirty="0" err="1"/>
              <a:t>Cherniack</a:t>
            </a:r>
            <a:r>
              <a:rPr lang="en-US" dirty="0"/>
              <a:t> NS, Widdicombe JG, editors. Handbook of Physiology, Section 3. The Respiratory System. Volume II: Control of Breathing, part 2, Bethesda, MD: Am </a:t>
            </a:r>
            <a:r>
              <a:rPr lang="en-US" dirty="0" err="1"/>
              <a:t>Physiol</a:t>
            </a:r>
            <a:r>
              <a:rPr lang="en-US" dirty="0"/>
              <a:t> Soc, 1986, pp. 475-528.</a:t>
            </a:r>
          </a:p>
          <a:p>
            <a:endParaRPr lang="en-US" dirty="0"/>
          </a:p>
          <a:p>
            <a:endParaRPr lang="en-US" dirty="0"/>
          </a:p>
          <a:p>
            <a:r>
              <a:rPr lang="en-US" b="1" dirty="0" err="1"/>
              <a:t>Gamblegram</a:t>
            </a:r>
            <a:r>
              <a:rPr lang="en-US" b="1" dirty="0"/>
              <a:t> = the ion stacked diagrams that would be relevant for showing renal compensation</a:t>
            </a:r>
          </a:p>
        </p:txBody>
      </p:sp>
      <p:sp>
        <p:nvSpPr>
          <p:cNvPr id="4" name="Slide Number Placeholder 3"/>
          <p:cNvSpPr>
            <a:spLocks noGrp="1"/>
          </p:cNvSpPr>
          <p:nvPr>
            <p:ph type="sldNum" sz="quarter" idx="5"/>
          </p:nvPr>
        </p:nvSpPr>
        <p:spPr/>
        <p:txBody>
          <a:bodyPr/>
          <a:lstStyle/>
          <a:p>
            <a:fld id="{6741A61A-74B6-D548-8F66-DDC3192B23D6}" type="slidenum">
              <a:rPr lang="en-US" smtClean="0"/>
              <a:t>21</a:t>
            </a:fld>
            <a:endParaRPr lang="en-US"/>
          </a:p>
        </p:txBody>
      </p:sp>
    </p:spTree>
    <p:extLst>
      <p:ext uri="{BB962C8B-B14F-4D97-AF65-F5344CB8AC3E}">
        <p14:creationId xmlns:p14="http://schemas.microsoft.com/office/powerpoint/2010/main" val="471607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graphical demonstration of the Henderson–</a:t>
            </a:r>
            <a:r>
              <a:rPr lang="en-US" dirty="0" err="1"/>
              <a:t>Hasselbach</a:t>
            </a:r>
            <a:r>
              <a:rPr lang="en-US" dirty="0"/>
              <a:t> relationships</a:t>
            </a:r>
          </a:p>
          <a:p>
            <a:endParaRPr lang="en-US" dirty="0"/>
          </a:p>
          <a:p>
            <a:endParaRPr lang="en-US" dirty="0"/>
          </a:p>
          <a:p>
            <a:r>
              <a:rPr lang="en-US" dirty="0"/>
              <a:t>Can do any combination of CO2 and pH by modifying bicarbonate.</a:t>
            </a:r>
          </a:p>
          <a:p>
            <a:endParaRPr lang="en-US" dirty="0"/>
          </a:p>
          <a:p>
            <a:r>
              <a:rPr lang="en-US" sz="1200" b="0" i="0" kern="1200" dirty="0">
                <a:solidFill>
                  <a:schemeClr val="tx1"/>
                </a:solidFill>
                <a:effectLst/>
                <a:latin typeface="+mn-lt"/>
                <a:ea typeface="+mn-ea"/>
                <a:cs typeface="+mn-cs"/>
              </a:rPr>
              <a:t>“	Normal physiology seems to be designed to defend the pH more robustly than defending the PaCO2 (e.g., respiratory compensation for metabolic acid/base disorders demonstrates that evolution cares more about pH than PaCO2).  Enzyme and protein function depends on pH, not PaCO2 – explaining why pH is more important.”</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22</a:t>
            </a:fld>
            <a:endParaRPr lang="en-US"/>
          </a:p>
        </p:txBody>
      </p:sp>
    </p:spTree>
    <p:extLst>
      <p:ext uri="{BB962C8B-B14F-4D97-AF65-F5344CB8AC3E}">
        <p14:creationId xmlns:p14="http://schemas.microsoft.com/office/powerpoint/2010/main" val="3190714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anticipated effect of an NaHCO3 load of 1 mmol per kilogram of body weight is an increase in plasma [HCO3 − ] of w2 </a:t>
            </a:r>
            <a:r>
              <a:rPr lang="en-US" dirty="0" err="1"/>
              <a:t>mEq</a:t>
            </a:r>
            <a:r>
              <a:rPr lang="en-US" dirty="0"/>
              <a:t>/L if bicarbonate space is 50% of body weigh</a:t>
            </a:r>
          </a:p>
        </p:txBody>
      </p:sp>
      <p:sp>
        <p:nvSpPr>
          <p:cNvPr id="4" name="Slide Number Placeholder 3"/>
          <p:cNvSpPr>
            <a:spLocks noGrp="1"/>
          </p:cNvSpPr>
          <p:nvPr>
            <p:ph type="sldNum" sz="quarter" idx="5"/>
          </p:nvPr>
        </p:nvSpPr>
        <p:spPr/>
        <p:txBody>
          <a:bodyPr/>
          <a:lstStyle/>
          <a:p>
            <a:fld id="{6741A61A-74B6-D548-8F66-DDC3192B23D6}" type="slidenum">
              <a:rPr lang="en-US" smtClean="0"/>
              <a:t>23</a:t>
            </a:fld>
            <a:endParaRPr lang="en-US"/>
          </a:p>
        </p:txBody>
      </p:sp>
    </p:spTree>
    <p:extLst>
      <p:ext uri="{BB962C8B-B14F-4D97-AF65-F5344CB8AC3E}">
        <p14:creationId xmlns:p14="http://schemas.microsoft.com/office/powerpoint/2010/main" val="248274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Mixed venous CO2 </a:t>
            </a:r>
          </a:p>
          <a:p>
            <a:endParaRPr lang="en-US" dirty="0"/>
          </a:p>
          <a:p>
            <a:r>
              <a:rPr lang="en-US" dirty="0"/>
              <a:t>In essence, bicarbonate generation increases the </a:t>
            </a:r>
            <a:r>
              <a:rPr lang="en-US" dirty="0" err="1"/>
              <a:t>Vd</a:t>
            </a:r>
            <a:r>
              <a:rPr lang="en-US" dirty="0"/>
              <a:t> of CO2 (following the creatinine </a:t>
            </a:r>
            <a:r>
              <a:rPr lang="en-US" dirty="0" err="1"/>
              <a:t>anaology</a:t>
            </a:r>
            <a:r>
              <a:rPr lang="en-US" dirty="0"/>
              <a:t>)</a:t>
            </a:r>
          </a:p>
          <a:p>
            <a:endParaRPr lang="en-US" dirty="0"/>
          </a:p>
          <a:p>
            <a:r>
              <a:rPr lang="en-US" dirty="0"/>
              <a:t>Scott’s grand rounds from April (acute breath holds)– all of those kinetics are applicable to the acute change, where there is no bicarbonate buffer.</a:t>
            </a:r>
          </a:p>
          <a:p>
            <a:endParaRPr lang="en-US" dirty="0"/>
          </a:p>
          <a:p>
            <a:r>
              <a:rPr lang="en-US" dirty="0"/>
              <a:t>=</a:t>
            </a:r>
            <a:r>
              <a:rPr lang="en-US" dirty="0">
                <a:sym typeface="Wingdings" pitchFamily="2" charset="2"/>
              </a:rPr>
              <a:t> free diving, consider bicarbonate supplementation?</a:t>
            </a:r>
          </a:p>
          <a:p>
            <a:endParaRPr lang="en-US" dirty="0">
              <a:sym typeface="Wingdings" pitchFamily="2" charset="2"/>
            </a:endParaRPr>
          </a:p>
          <a:p>
            <a:r>
              <a:rPr lang="en-US" dirty="0">
                <a:sym typeface="Wingdings" pitchFamily="2" charset="2"/>
              </a:rPr>
              <a:t>From </a:t>
            </a:r>
            <a:r>
              <a:rPr lang="en-US" sz="1200" b="0" i="0" kern="1200" dirty="0">
                <a:solidFill>
                  <a:schemeClr val="tx1"/>
                </a:solidFill>
                <a:effectLst/>
                <a:latin typeface="+mn-lt"/>
                <a:ea typeface="+mn-ea"/>
                <a:cs typeface="+mn-cs"/>
              </a:rPr>
              <a:t>doi:10.1016/j.jsmc.2014.05.014 , summarizing the above study</a:t>
            </a:r>
            <a:endParaRPr lang="en-US" dirty="0">
              <a:sym typeface="Wingdings" pitchFamily="2" charset="2"/>
            </a:endParaRPr>
          </a:p>
          <a:p>
            <a:r>
              <a:rPr lang="en-US" dirty="0"/>
              <a:t>when CO2 response was abnormally low, a modest rise in awake PCO2 and [HCO3] was seen over multiple days. Similarly, when renal HCO3 excretion rate was lowered to simulate chloride deficiency, the model demonstrated a modest rise in awake PCO2 and [HCO3] over multiple days, even with normal CO2 response. Significantly, the combination of low CO2 response and low renal HCO3 excretion rate produced a synergistic effect on the degree of elevation of PCO2 during wakefulness. </a:t>
            </a:r>
          </a:p>
        </p:txBody>
      </p:sp>
      <p:sp>
        <p:nvSpPr>
          <p:cNvPr id="4" name="Slide Number Placeholder 3"/>
          <p:cNvSpPr>
            <a:spLocks noGrp="1"/>
          </p:cNvSpPr>
          <p:nvPr>
            <p:ph type="sldNum" sz="quarter" idx="5"/>
          </p:nvPr>
        </p:nvSpPr>
        <p:spPr/>
        <p:txBody>
          <a:bodyPr/>
          <a:lstStyle/>
          <a:p>
            <a:fld id="{6741A61A-74B6-D548-8F66-DDC3192B23D6}" type="slidenum">
              <a:rPr lang="en-US" smtClean="0"/>
              <a:t>24</a:t>
            </a:fld>
            <a:endParaRPr lang="en-US"/>
          </a:p>
        </p:txBody>
      </p:sp>
    </p:spTree>
    <p:extLst>
      <p:ext uri="{BB962C8B-B14F-4D97-AF65-F5344CB8AC3E}">
        <p14:creationId xmlns:p14="http://schemas.microsoft.com/office/powerpoint/2010/main" val="156167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Dalton’s Law</a:t>
            </a:r>
          </a:p>
          <a:p>
            <a:endParaRPr lang="en-US" dirty="0"/>
          </a:p>
          <a:p>
            <a:r>
              <a:rPr lang="en-US" dirty="0"/>
              <a:t>Explanation of the alveolar gas equation.</a:t>
            </a:r>
          </a:p>
          <a:p>
            <a:endParaRPr lang="en-US" dirty="0"/>
          </a:p>
          <a:p>
            <a:r>
              <a:rPr lang="en-US" dirty="0"/>
              <a:t>https://</a:t>
            </a:r>
            <a:r>
              <a:rPr lang="en-US" dirty="0" err="1"/>
              <a:t>journals.physiology.org</a:t>
            </a:r>
            <a:r>
              <a:rPr lang="en-US" dirty="0"/>
              <a:t>/</a:t>
            </a:r>
            <a:r>
              <a:rPr lang="en-US" dirty="0" err="1"/>
              <a:t>doi</a:t>
            </a:r>
            <a:r>
              <a:rPr lang="en-US" dirty="0"/>
              <a:t>/full/10.1152/advan.00064.2019</a:t>
            </a:r>
          </a:p>
        </p:txBody>
      </p:sp>
      <p:sp>
        <p:nvSpPr>
          <p:cNvPr id="4" name="Slide Number Placeholder 3"/>
          <p:cNvSpPr>
            <a:spLocks noGrp="1"/>
          </p:cNvSpPr>
          <p:nvPr>
            <p:ph type="sldNum" sz="quarter" idx="5"/>
          </p:nvPr>
        </p:nvSpPr>
        <p:spPr/>
        <p:txBody>
          <a:bodyPr/>
          <a:lstStyle/>
          <a:p>
            <a:fld id="{DCC5F8F0-0BBD-0C43-9F51-8A58A250CD0F}" type="slidenum">
              <a:rPr lang="en-US" smtClean="0"/>
              <a:t>25</a:t>
            </a:fld>
            <a:endParaRPr lang="en-US"/>
          </a:p>
        </p:txBody>
      </p:sp>
    </p:spTree>
    <p:extLst>
      <p:ext uri="{BB962C8B-B14F-4D97-AF65-F5344CB8AC3E}">
        <p14:creationId xmlns:p14="http://schemas.microsoft.com/office/powerpoint/2010/main" val="140043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6</a:t>
            </a:fld>
            <a:endParaRPr lang="en-US"/>
          </a:p>
        </p:txBody>
      </p:sp>
    </p:spTree>
    <p:extLst>
      <p:ext uri="{BB962C8B-B14F-4D97-AF65-F5344CB8AC3E}">
        <p14:creationId xmlns:p14="http://schemas.microsoft.com/office/powerpoint/2010/main" val="4224810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Hypercapnia is largely iatrogenic: without supplemental oxygen, people with hypercapnia wouldn’t persist – especially if they had concomitant lung disease. </a:t>
            </a:r>
          </a:p>
          <a:p>
            <a:endParaRPr lang="en-US" dirty="0"/>
          </a:p>
          <a:p>
            <a:r>
              <a:rPr lang="en-US" dirty="0"/>
              <a:t>This also makes sense why these people might be so frail and prone to readmission… as your PaCO2 goes up, your buffer goes down. In fact, that’s probably why we’re evolved to hyperventilate with altitude. – called </a:t>
            </a:r>
            <a:r>
              <a:rPr lang="en-US" sz="1200" b="0" i="0" kern="1200" dirty="0">
                <a:solidFill>
                  <a:schemeClr val="tx1"/>
                </a:solidFill>
                <a:effectLst/>
                <a:latin typeface="+mn-lt"/>
                <a:ea typeface="+mn-ea"/>
                <a:cs typeface="+mn-cs"/>
              </a:rPr>
              <a:t>referred to as “ventilatory acclimatization” (</a:t>
            </a:r>
            <a:r>
              <a:rPr lang="en-US" sz="1200" b="0" i="0" u="none" strike="noStrike" kern="1200" dirty="0">
                <a:solidFill>
                  <a:schemeClr val="tx1"/>
                </a:solidFill>
                <a:effectLst/>
                <a:latin typeface="+mn-lt"/>
                <a:ea typeface="+mn-ea"/>
                <a:cs typeface="+mn-cs"/>
                <a:hlinkClick r:id="rId3"/>
              </a:rPr>
              <a:t>92</a:t>
            </a:r>
            <a:r>
              <a:rPr lang="en-US" sz="1200" b="0" i="0" kern="1200" dirty="0">
                <a:solidFill>
                  <a:schemeClr val="tx1"/>
                </a:solidFill>
                <a:effectLst/>
                <a:latin typeface="+mn-lt"/>
                <a:ea typeface="+mn-ea"/>
                <a:cs typeface="+mn-cs"/>
              </a:rPr>
              <a:t>).</a:t>
            </a:r>
            <a:endParaRPr lang="en-US" dirty="0"/>
          </a:p>
          <a:p>
            <a:endParaRPr lang="en-US" dirty="0"/>
          </a:p>
          <a:p>
            <a:r>
              <a:rPr lang="en-US" dirty="0"/>
              <a:t>Lastly: PaCO2 increases exponentially as VE decreases linearly (think of CO2 clearance and how GFR is much more different </a:t>
            </a:r>
            <a:r>
              <a:rPr lang="en-US" dirty="0" err="1"/>
              <a:t>th</a:t>
            </a:r>
            <a:endParaRPr lang="en-US" dirty="0"/>
          </a:p>
          <a:p>
            <a:endParaRPr lang="en-US" dirty="0"/>
          </a:p>
          <a:p>
            <a:endParaRPr lang="en-US" dirty="0"/>
          </a:p>
          <a:p>
            <a:r>
              <a:rPr lang="en-US" dirty="0"/>
              <a:t>Note: from Dempsey JAP 2020 Pulmonary </a:t>
            </a:r>
            <a:r>
              <a:rPr lang="en-US" dirty="0" err="1"/>
              <a:t>Overnuilt</a:t>
            </a:r>
            <a:r>
              <a:rPr lang="en-US" dirty="0"/>
              <a:t>? </a:t>
            </a:r>
          </a:p>
          <a:p>
            <a:r>
              <a:rPr lang="en-US" sz="1200" kern="1200" dirty="0">
                <a:solidFill>
                  <a:schemeClr val="tx1"/>
                </a:solidFill>
                <a:effectLst/>
                <a:latin typeface="+mn-lt"/>
                <a:ea typeface="+mn-ea"/>
                <a:cs typeface="+mn-cs"/>
              </a:rPr>
              <a:t>“[in sharp contrast</a:t>
            </a:r>
          </a:p>
          <a:p>
            <a:r>
              <a:rPr lang="en-US" sz="1200" kern="1200" dirty="0">
                <a:solidFill>
                  <a:schemeClr val="tx1"/>
                </a:solidFill>
                <a:effectLst/>
                <a:latin typeface="+mn-lt"/>
                <a:ea typeface="+mn-ea"/>
                <a:cs typeface="+mn-cs"/>
              </a:rPr>
              <a:t>to these maladaptive responses to exercise in the sojourner,</a:t>
            </a:r>
          </a:p>
          <a:p>
            <a:r>
              <a:rPr lang="en-US" sz="1200" kern="1200" dirty="0">
                <a:solidFill>
                  <a:schemeClr val="tx1"/>
                </a:solidFill>
                <a:effectLst/>
                <a:latin typeface="+mn-lt"/>
                <a:ea typeface="+mn-ea"/>
                <a:cs typeface="+mn-cs"/>
              </a:rPr>
              <a:t>trained or untrained residents of high altitude have acquired a</a:t>
            </a:r>
          </a:p>
          <a:p>
            <a:r>
              <a:rPr lang="en-US" sz="1200" kern="1200" dirty="0">
                <a:solidFill>
                  <a:schemeClr val="tx1"/>
                </a:solidFill>
                <a:effectLst/>
                <a:latin typeface="+mn-lt"/>
                <a:ea typeface="+mn-ea"/>
                <a:cs typeface="+mn-cs"/>
              </a:rPr>
              <a:t>markedly reduced chemosensitivity plus an enhanced pulmonary</a:t>
            </a:r>
          </a:p>
          <a:p>
            <a:r>
              <a:rPr lang="en-US" sz="1200" kern="1200" dirty="0">
                <a:solidFill>
                  <a:schemeClr val="tx1"/>
                </a:solidFill>
                <a:effectLst/>
                <a:latin typeface="+mn-lt"/>
                <a:ea typeface="+mn-ea"/>
                <a:cs typeface="+mn-cs"/>
              </a:rPr>
              <a:t>diffusion capacity that allows them to protect their arterial</a:t>
            </a:r>
          </a:p>
          <a:p>
            <a:r>
              <a:rPr lang="en-US" sz="1200" kern="1200" dirty="0">
                <a:solidFill>
                  <a:schemeClr val="tx1"/>
                </a:solidFill>
                <a:effectLst/>
                <a:latin typeface="+mn-lt"/>
                <a:ea typeface="+mn-ea"/>
                <a:cs typeface="+mn-cs"/>
              </a:rPr>
              <a:t>PO2 during exercise via a narrowed A-aDO2 without excessive</a:t>
            </a:r>
          </a:p>
          <a:p>
            <a:r>
              <a:rPr lang="en-US" sz="1200" kern="1200" dirty="0">
                <a:solidFill>
                  <a:schemeClr val="tx1"/>
                </a:solidFill>
                <a:effectLst/>
                <a:latin typeface="+mn-lt"/>
                <a:ea typeface="+mn-ea"/>
                <a:cs typeface="+mn-cs"/>
              </a:rPr>
              <a:t>hyperventilation and dyspnea (23, 34, 117)];”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23 https://</a:t>
            </a:r>
            <a:r>
              <a:rPr lang="en-US" sz="1200" kern="1200" dirty="0" err="1">
                <a:solidFill>
                  <a:schemeClr val="tx1"/>
                </a:solidFill>
                <a:effectLst/>
                <a:latin typeface="+mn-lt"/>
                <a:ea typeface="+mn-ea"/>
                <a:cs typeface="+mn-cs"/>
              </a:rPr>
              <a:t>www.jci.org</a:t>
            </a:r>
            <a:r>
              <a:rPr lang="en-US" sz="1200" kern="1200" dirty="0">
                <a:solidFill>
                  <a:schemeClr val="tx1"/>
                </a:solidFill>
                <a:effectLst/>
                <a:latin typeface="+mn-lt"/>
                <a:ea typeface="+mn-ea"/>
                <a:cs typeface="+mn-cs"/>
              </a:rPr>
              <a:t>/articles/view/107497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34 https://</a:t>
            </a:r>
            <a:r>
              <a:rPr lang="en-US" sz="1200" kern="1200" dirty="0" err="1">
                <a:solidFill>
                  <a:schemeClr val="tx1"/>
                </a:solidFill>
                <a:effectLst/>
                <a:latin typeface="+mn-lt"/>
                <a:ea typeface="+mn-ea"/>
                <a:cs typeface="+mn-cs"/>
              </a:rPr>
              <a:t>www.sciencedirect.com</a:t>
            </a:r>
            <a:r>
              <a:rPr lang="en-US" sz="1200" kern="1200" dirty="0">
                <a:solidFill>
                  <a:schemeClr val="tx1"/>
                </a:solidFill>
                <a:effectLst/>
                <a:latin typeface="+mn-lt"/>
                <a:ea typeface="+mn-ea"/>
                <a:cs typeface="+mn-cs"/>
              </a:rPr>
              <a:t>/science/article/abs/</a:t>
            </a:r>
            <a:r>
              <a:rPr lang="en-US" sz="1200" kern="1200" dirty="0" err="1">
                <a:solidFill>
                  <a:schemeClr val="tx1"/>
                </a:solidFill>
                <a:effectLst/>
                <a:latin typeface="+mn-lt"/>
                <a:ea typeface="+mn-ea"/>
                <a:cs typeface="+mn-cs"/>
              </a:rPr>
              <a:t>pii</a:t>
            </a:r>
            <a:r>
              <a:rPr lang="en-US" sz="1200" kern="1200" dirty="0">
                <a:solidFill>
                  <a:schemeClr val="tx1"/>
                </a:solidFill>
                <a:effectLst/>
                <a:latin typeface="+mn-lt"/>
                <a:ea typeface="+mn-ea"/>
                <a:cs typeface="+mn-cs"/>
              </a:rPr>
              <a:t>/0034568772900527?via%3Dihub</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117 https://</a:t>
            </a:r>
            <a:r>
              <a:rPr lang="en-US" sz="1200" kern="1200" dirty="0" err="1">
                <a:solidFill>
                  <a:schemeClr val="tx1"/>
                </a:solidFill>
                <a:effectLst/>
                <a:latin typeface="+mn-lt"/>
                <a:ea typeface="+mn-ea"/>
                <a:cs typeface="+mn-cs"/>
              </a:rPr>
              <a:t>journals.physiology.org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a:solidFill>
                  <a:schemeClr val="tx1"/>
                </a:solidFill>
                <a:effectLst/>
                <a:latin typeface="+mn-lt"/>
                <a:ea typeface="+mn-ea"/>
                <a:cs typeface="+mn-cs"/>
              </a:rPr>
              <a:t>/full/10.1152/ajpregu.00725.2003</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403EE7C-1652-A945-8822-E1AE5A6DA30F}" type="slidenum">
              <a:rPr lang="en-US" smtClean="0"/>
              <a:t>26</a:t>
            </a:fld>
            <a:endParaRPr lang="en-US"/>
          </a:p>
        </p:txBody>
      </p:sp>
    </p:spTree>
    <p:extLst>
      <p:ext uri="{BB962C8B-B14F-4D97-AF65-F5344CB8AC3E}">
        <p14:creationId xmlns:p14="http://schemas.microsoft.com/office/powerpoint/2010/main" val="2347940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apneic oxygenation is a thing tells you that you don’t you can correct hypoventilation hypoxemia with O2. (though </a:t>
            </a:r>
            <a:r>
              <a:rPr lang="en-US" dirty="0" err="1"/>
              <a:t>apnia</a:t>
            </a:r>
            <a:r>
              <a:rPr lang="en-US" dirty="0"/>
              <a:t> =/= no ventilation in the case of HFNC)</a:t>
            </a:r>
          </a:p>
        </p:txBody>
      </p:sp>
      <p:sp>
        <p:nvSpPr>
          <p:cNvPr id="4" name="Slide Number Placeholder 3"/>
          <p:cNvSpPr>
            <a:spLocks noGrp="1"/>
          </p:cNvSpPr>
          <p:nvPr>
            <p:ph type="sldNum" sz="quarter" idx="5"/>
          </p:nvPr>
        </p:nvSpPr>
        <p:spPr/>
        <p:txBody>
          <a:bodyPr/>
          <a:lstStyle/>
          <a:p>
            <a:fld id="{DCC5F8F0-0BBD-0C43-9F51-8A58A250CD0F}" type="slidenum">
              <a:rPr lang="en-US" smtClean="0"/>
              <a:t>27</a:t>
            </a:fld>
            <a:endParaRPr lang="en-US"/>
          </a:p>
        </p:txBody>
      </p:sp>
    </p:spTree>
    <p:extLst>
      <p:ext uri="{BB962C8B-B14F-4D97-AF65-F5344CB8AC3E}">
        <p14:creationId xmlns:p14="http://schemas.microsoft.com/office/powerpoint/2010/main" val="3018354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emphasis, not diagnosis </a:t>
            </a:r>
          </a:p>
        </p:txBody>
      </p:sp>
      <p:sp>
        <p:nvSpPr>
          <p:cNvPr id="4" name="Slide Number Placeholder 3"/>
          <p:cNvSpPr>
            <a:spLocks noGrp="1"/>
          </p:cNvSpPr>
          <p:nvPr>
            <p:ph type="sldNum" sz="quarter" idx="5"/>
          </p:nvPr>
        </p:nvSpPr>
        <p:spPr/>
        <p:txBody>
          <a:bodyPr/>
          <a:lstStyle/>
          <a:p>
            <a:fld id="{DCC5F8F0-0BBD-0C43-9F51-8A58A250CD0F}" type="slidenum">
              <a:rPr lang="en-US" smtClean="0"/>
              <a:t>28</a:t>
            </a:fld>
            <a:endParaRPr lang="en-US"/>
          </a:p>
        </p:txBody>
      </p:sp>
    </p:spTree>
    <p:extLst>
      <p:ext uri="{BB962C8B-B14F-4D97-AF65-F5344CB8AC3E}">
        <p14:creationId xmlns:p14="http://schemas.microsoft.com/office/powerpoint/2010/main" val="1064644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29</a:t>
            </a:fld>
            <a:endParaRPr lang="en-US"/>
          </a:p>
        </p:txBody>
      </p:sp>
    </p:spTree>
    <p:extLst>
      <p:ext uri="{BB962C8B-B14F-4D97-AF65-F5344CB8AC3E}">
        <p14:creationId xmlns:p14="http://schemas.microsoft.com/office/powerpoint/2010/main" val="3292616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https://pubmed.ncbi.nlm.nih.gov/28108768/</a:t>
            </a:r>
            <a:r>
              <a:rPr lang="en-US" dirty="0"/>
              <a:t> </a:t>
            </a:r>
            <a:r>
              <a:rPr lang="en-US" dirty="0" err="1"/>
              <a:t>indep</a:t>
            </a:r>
            <a:r>
              <a:rPr lang="en-US" dirty="0"/>
              <a:t> association w mortality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these are retrospective, weak evidence for/against causality</a:t>
            </a:r>
          </a:p>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30</a:t>
            </a:fld>
            <a:endParaRPr lang="en-US"/>
          </a:p>
        </p:txBody>
      </p:sp>
    </p:spTree>
    <p:extLst>
      <p:ext uri="{BB962C8B-B14F-4D97-AF65-F5344CB8AC3E}">
        <p14:creationId xmlns:p14="http://schemas.microsoft.com/office/powerpoint/2010/main" val="3683674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https://link.springer.com/article/10.1007%2Fs00134-017-4794-0</a:t>
            </a:r>
            <a:r>
              <a:rPr lang="en-US" dirty="0"/>
              <a:t> no association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these are retrospective, weak evidence for/against causality</a:t>
            </a:r>
          </a:p>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31</a:t>
            </a:fld>
            <a:endParaRPr lang="en-US"/>
          </a:p>
        </p:txBody>
      </p:sp>
    </p:spTree>
    <p:extLst>
      <p:ext uri="{BB962C8B-B14F-4D97-AF65-F5344CB8AC3E}">
        <p14:creationId xmlns:p14="http://schemas.microsoft.com/office/powerpoint/2010/main" val="2811721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Elevated PaCO2 was significantly associated with acute </a:t>
            </a:r>
            <a:r>
              <a:rPr lang="en-US" sz="1200" b="0" i="0" kern="1200" dirty="0" err="1">
                <a:solidFill>
                  <a:schemeClr val="tx1"/>
                </a:solidFill>
                <a:effectLst/>
                <a:latin typeface="+mn-lt"/>
                <a:ea typeface="+mn-ea"/>
                <a:cs typeface="+mn-cs"/>
              </a:rPr>
              <a:t>cor</a:t>
            </a:r>
            <a:r>
              <a:rPr lang="en-US" sz="1200" b="0" i="0" kern="1200" dirty="0">
                <a:solidFill>
                  <a:schemeClr val="tx1"/>
                </a:solidFill>
                <a:effectLst/>
                <a:latin typeface="+mn-lt"/>
                <a:ea typeface="+mn-ea"/>
                <a:cs typeface="+mn-cs"/>
              </a:rPr>
              <a:t> pulmonale and PaCO2≥ 60 mmHg was the only independent factor associated with acute </a:t>
            </a:r>
            <a:r>
              <a:rPr lang="en-US" sz="1200" b="0" i="0" kern="1200" dirty="0" err="1">
                <a:solidFill>
                  <a:schemeClr val="tx1"/>
                </a:solidFill>
                <a:effectLst/>
                <a:latin typeface="+mn-lt"/>
                <a:ea typeface="+mn-ea"/>
                <a:cs typeface="+mn-cs"/>
              </a:rPr>
              <a:t>cor</a:t>
            </a:r>
            <a:r>
              <a:rPr lang="en-US" sz="1200" b="0" i="0" kern="1200" dirty="0">
                <a:solidFill>
                  <a:schemeClr val="tx1"/>
                </a:solidFill>
                <a:effectLst/>
                <a:latin typeface="+mn-lt"/>
                <a:ea typeface="+mn-ea"/>
                <a:cs typeface="+mn-cs"/>
              </a:rPr>
              <a:t> pulmonale 60.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0. </a:t>
            </a:r>
            <a:r>
              <a:rPr lang="en-US" sz="1200" b="0" i="0" kern="1200" dirty="0" err="1">
                <a:solidFill>
                  <a:schemeClr val="tx1"/>
                </a:solidFill>
                <a:effectLst/>
                <a:latin typeface="+mn-lt"/>
                <a:ea typeface="+mn-ea"/>
                <a:cs typeface="+mn-cs"/>
              </a:rPr>
              <a:t>Lheritier</a:t>
            </a:r>
            <a:r>
              <a:rPr lang="en-US" sz="1200" b="0" i="0" kern="1200" dirty="0">
                <a:solidFill>
                  <a:schemeClr val="tx1"/>
                </a:solidFill>
                <a:effectLst/>
                <a:latin typeface="+mn-lt"/>
                <a:ea typeface="+mn-ea"/>
                <a:cs typeface="+mn-cs"/>
              </a:rPr>
              <a:t> G, </a:t>
            </a:r>
            <a:r>
              <a:rPr lang="en-US" sz="1200" b="0" i="0" kern="1200" dirty="0" err="1">
                <a:solidFill>
                  <a:schemeClr val="tx1"/>
                </a:solidFill>
                <a:effectLst/>
                <a:latin typeface="+mn-lt"/>
                <a:ea typeface="+mn-ea"/>
                <a:cs typeface="+mn-cs"/>
              </a:rPr>
              <a:t>Legras</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Caille</a:t>
            </a:r>
            <a:r>
              <a:rPr lang="en-US" sz="1200" b="0" i="0" kern="1200" dirty="0">
                <a:solidFill>
                  <a:schemeClr val="tx1"/>
                </a:solidFill>
                <a:effectLst/>
                <a:latin typeface="+mn-lt"/>
                <a:ea typeface="+mn-ea"/>
                <a:cs typeface="+mn-cs"/>
              </a:rPr>
              <a:t> A, et al. Prevalence and prognostic value of acute </a:t>
            </a:r>
            <a:r>
              <a:rPr lang="en-US" sz="1200" b="0" i="0" kern="1200" dirty="0" err="1">
                <a:solidFill>
                  <a:schemeClr val="tx1"/>
                </a:solidFill>
                <a:effectLst/>
                <a:latin typeface="+mn-lt"/>
                <a:ea typeface="+mn-ea"/>
                <a:cs typeface="+mn-cs"/>
              </a:rPr>
              <a:t>cor</a:t>
            </a:r>
            <a:r>
              <a:rPr lang="en-US" sz="1200" b="0" i="0" kern="1200" dirty="0">
                <a:solidFill>
                  <a:schemeClr val="tx1"/>
                </a:solidFill>
                <a:effectLst/>
                <a:latin typeface="+mn-lt"/>
                <a:ea typeface="+mn-ea"/>
                <a:cs typeface="+mn-cs"/>
              </a:rPr>
              <a:t> pulmonale and patent foramen </a:t>
            </a:r>
            <a:r>
              <a:rPr lang="en-US" sz="1200" b="0" i="0" kern="1200" dirty="0" err="1">
                <a:solidFill>
                  <a:schemeClr val="tx1"/>
                </a:solidFill>
                <a:effectLst/>
                <a:latin typeface="+mn-lt"/>
                <a:ea typeface="+mn-ea"/>
                <a:cs typeface="+mn-cs"/>
              </a:rPr>
              <a:t>ovale</a:t>
            </a:r>
            <a:r>
              <a:rPr lang="en-US" sz="1200" b="0" i="0" kern="1200" dirty="0">
                <a:solidFill>
                  <a:schemeClr val="tx1"/>
                </a:solidFill>
                <a:effectLst/>
                <a:latin typeface="+mn-lt"/>
                <a:ea typeface="+mn-ea"/>
                <a:cs typeface="+mn-cs"/>
              </a:rPr>
              <a:t> in ventilated patients with early acute respiratory distress syndrome: a multicenter study. Intensive Care Med. 2013; 39(10):1734-1742.</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Acute </a:t>
            </a:r>
            <a:r>
              <a:rPr lang="en-US" sz="1200" b="0" i="0" kern="1200" dirty="0" err="1">
                <a:solidFill>
                  <a:schemeClr val="tx1"/>
                </a:solidFill>
                <a:effectLst/>
                <a:latin typeface="+mn-lt"/>
                <a:ea typeface="+mn-ea"/>
                <a:cs typeface="+mn-cs"/>
              </a:rPr>
              <a:t>cor</a:t>
            </a:r>
            <a:r>
              <a:rPr lang="en-US" sz="1200" b="0" i="0" kern="1200" dirty="0">
                <a:solidFill>
                  <a:schemeClr val="tx1"/>
                </a:solidFill>
                <a:effectLst/>
                <a:latin typeface="+mn-lt"/>
                <a:ea typeface="+mn-ea"/>
                <a:cs typeface="+mn-cs"/>
              </a:rPr>
              <a:t> pulmonale was found in 22% of the cohort and severe acute </a:t>
            </a:r>
            <a:r>
              <a:rPr lang="en-US" sz="1200" b="0" i="0" kern="1200" dirty="0" err="1">
                <a:solidFill>
                  <a:schemeClr val="tx1"/>
                </a:solidFill>
                <a:effectLst/>
                <a:latin typeface="+mn-lt"/>
                <a:ea typeface="+mn-ea"/>
                <a:cs typeface="+mn-cs"/>
              </a:rPr>
              <a:t>cor</a:t>
            </a:r>
            <a:r>
              <a:rPr lang="en-US" sz="1200" b="0" i="0" kern="1200" dirty="0">
                <a:solidFill>
                  <a:schemeClr val="tx1"/>
                </a:solidFill>
                <a:effectLst/>
                <a:latin typeface="+mn-lt"/>
                <a:ea typeface="+mn-ea"/>
                <a:cs typeface="+mn-cs"/>
              </a:rPr>
              <a:t> pulmonale (defined as RVEDA/LVEDA &gt;1) was found in 7.2 % of patients and was an independent predictor of mortality 67.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67. </a:t>
            </a:r>
            <a:r>
              <a:rPr lang="en-US" sz="1200" b="0" i="0" kern="1200" dirty="0" err="1">
                <a:solidFill>
                  <a:schemeClr val="tx1"/>
                </a:solidFill>
                <a:effectLst/>
                <a:latin typeface="+mn-lt"/>
                <a:ea typeface="+mn-ea"/>
                <a:cs typeface="+mn-cs"/>
              </a:rPr>
              <a:t>Mekontso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Dessap</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Boissier</a:t>
            </a:r>
            <a:r>
              <a:rPr lang="en-US" sz="1200" b="0" i="0" kern="1200" dirty="0">
                <a:solidFill>
                  <a:schemeClr val="tx1"/>
                </a:solidFill>
                <a:effectLst/>
                <a:latin typeface="+mn-lt"/>
                <a:ea typeface="+mn-ea"/>
                <a:cs typeface="+mn-cs"/>
              </a:rPr>
              <a:t> F, Charron C, et al. Acute </a:t>
            </a:r>
            <a:r>
              <a:rPr lang="en-US" sz="1200" b="0" i="0" kern="1200" dirty="0" err="1">
                <a:solidFill>
                  <a:schemeClr val="tx1"/>
                </a:solidFill>
                <a:effectLst/>
                <a:latin typeface="+mn-lt"/>
                <a:ea typeface="+mn-ea"/>
                <a:cs typeface="+mn-cs"/>
              </a:rPr>
              <a:t>cor</a:t>
            </a:r>
            <a:r>
              <a:rPr lang="en-US" sz="1200" b="0" i="0" kern="1200" dirty="0">
                <a:solidFill>
                  <a:schemeClr val="tx1"/>
                </a:solidFill>
                <a:effectLst/>
                <a:latin typeface="+mn-lt"/>
                <a:ea typeface="+mn-ea"/>
                <a:cs typeface="+mn-cs"/>
              </a:rPr>
              <a:t> pulmonale during protective ventilation for acute respiratory distress syndrome: prevalence, predictors, and clinical impact. Intensive Care Med. 2016; 42(5):862-870</a:t>
            </a:r>
            <a:br>
              <a:rPr lang="en-US" dirty="0"/>
            </a:b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69: 69. </a:t>
            </a:r>
            <a:r>
              <a:rPr lang="en-US" sz="1200" b="0" i="0" kern="1200" dirty="0" err="1">
                <a:solidFill>
                  <a:schemeClr val="tx1"/>
                </a:solidFill>
                <a:effectLst/>
                <a:latin typeface="+mn-lt"/>
                <a:ea typeface="+mn-ea"/>
                <a:cs typeface="+mn-cs"/>
              </a:rPr>
              <a:t>Tiruvoipati</a:t>
            </a:r>
            <a:r>
              <a:rPr lang="en-US" sz="1200" b="0" i="0" kern="1200" dirty="0">
                <a:solidFill>
                  <a:schemeClr val="tx1"/>
                </a:solidFill>
                <a:effectLst/>
                <a:latin typeface="+mn-lt"/>
                <a:ea typeface="+mn-ea"/>
                <a:cs typeface="+mn-cs"/>
              </a:rPr>
              <a:t> R, Pilcher D, </a:t>
            </a:r>
            <a:r>
              <a:rPr lang="en-US" sz="1200" b="0" i="0" kern="1200" dirty="0" err="1">
                <a:solidFill>
                  <a:schemeClr val="tx1"/>
                </a:solidFill>
                <a:effectLst/>
                <a:latin typeface="+mn-lt"/>
                <a:ea typeface="+mn-ea"/>
                <a:cs typeface="+mn-cs"/>
              </a:rPr>
              <a:t>Buscher</a:t>
            </a:r>
            <a:r>
              <a:rPr lang="en-US" sz="1200" b="0" i="0" kern="1200" dirty="0">
                <a:solidFill>
                  <a:schemeClr val="tx1"/>
                </a:solidFill>
                <a:effectLst/>
                <a:latin typeface="+mn-lt"/>
                <a:ea typeface="+mn-ea"/>
                <a:cs typeface="+mn-cs"/>
              </a:rPr>
              <a:t> H, Botha J, Bailey M. Effects of Hypercapnia and Hypercapnic Acidosis on Hospital Mortality in Mechanically Ventilated Patients. Crit Care Med. 2017; 45(7):e649-e656. </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(table 2). Interestingly both patients with compensated hypercapnia, and hypercapnic acidosis had higher mortality rates.</a:t>
            </a:r>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32</a:t>
            </a:fld>
            <a:endParaRPr lang="en-US"/>
          </a:p>
        </p:txBody>
      </p:sp>
    </p:spTree>
    <p:extLst>
      <p:ext uri="{BB962C8B-B14F-4D97-AF65-F5344CB8AC3E}">
        <p14:creationId xmlns:p14="http://schemas.microsoft.com/office/powerpoint/2010/main" val="182864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Except for </a:t>
            </a:r>
            <a:r>
              <a:rPr lang="en-US" sz="1200" b="0" i="0" u="none" strike="noStrike" kern="1200" dirty="0">
                <a:solidFill>
                  <a:schemeClr val="tx1"/>
                </a:solidFill>
                <a:effectLst/>
                <a:latin typeface="+mn-lt"/>
                <a:ea typeface="+mn-ea"/>
                <a:cs typeface="+mn-cs"/>
                <a:hlinkClick r:id="rId3" tooltip="Helium"/>
              </a:rPr>
              <a:t>helium</a:t>
            </a:r>
            <a:r>
              <a:rPr lang="en-US" sz="1200" b="0" i="0" kern="1200" dirty="0">
                <a:solidFill>
                  <a:schemeClr val="tx1"/>
                </a:solidFill>
                <a:effectLst/>
                <a:latin typeface="+mn-lt"/>
                <a:ea typeface="+mn-ea"/>
                <a:cs typeface="+mn-cs"/>
              </a:rPr>
              <a:t> and probably </a:t>
            </a:r>
            <a:r>
              <a:rPr lang="en-US" sz="1200" b="0" i="0" u="none" strike="noStrike" kern="1200" dirty="0">
                <a:solidFill>
                  <a:schemeClr val="tx1"/>
                </a:solidFill>
                <a:effectLst/>
                <a:latin typeface="+mn-lt"/>
                <a:ea typeface="+mn-ea"/>
                <a:cs typeface="+mn-cs"/>
                <a:hlinkClick r:id="rId4" tooltip="Neon"/>
              </a:rPr>
              <a:t>neon</a:t>
            </a:r>
            <a:r>
              <a:rPr lang="en-US" sz="1200" b="0" i="0" kern="1200" dirty="0">
                <a:solidFill>
                  <a:schemeClr val="tx1"/>
                </a:solidFill>
                <a:effectLst/>
                <a:latin typeface="+mn-lt"/>
                <a:ea typeface="+mn-ea"/>
                <a:cs typeface="+mn-cs"/>
              </a:rPr>
              <a:t>, all </a:t>
            </a:r>
            <a:r>
              <a:rPr lang="en-US" sz="1200" b="0" i="0" u="none" strike="noStrike" kern="1200" dirty="0">
                <a:solidFill>
                  <a:schemeClr val="tx1"/>
                </a:solidFill>
                <a:effectLst/>
                <a:latin typeface="+mn-lt"/>
                <a:ea typeface="+mn-ea"/>
                <a:cs typeface="+mn-cs"/>
                <a:hlinkClick r:id="rId5" tooltip="Breathing gas"/>
              </a:rPr>
              <a:t>gases that can be breathed</a:t>
            </a:r>
            <a:r>
              <a:rPr lang="en-US" sz="1200" b="0" i="0" kern="1200" dirty="0">
                <a:solidFill>
                  <a:schemeClr val="tx1"/>
                </a:solidFill>
                <a:effectLst/>
                <a:latin typeface="+mn-lt"/>
                <a:ea typeface="+mn-ea"/>
                <a:cs typeface="+mn-cs"/>
              </a:rPr>
              <a:t> have a narcotic effect, although widely varying in degree.</a:t>
            </a:r>
            <a:r>
              <a:rPr lang="en-US" sz="1200" b="0" i="0" u="none" strike="noStrike" kern="1200" baseline="30000" dirty="0">
                <a:solidFill>
                  <a:schemeClr val="tx1"/>
                </a:solidFill>
                <a:effectLst/>
                <a:latin typeface="+mn-lt"/>
                <a:ea typeface="+mn-ea"/>
                <a:cs typeface="+mn-cs"/>
                <a:hlinkClick r:id="rId6"/>
              </a:rPr>
              <a:t>[2]</a:t>
            </a:r>
            <a:r>
              <a:rPr lang="en-US" sz="1200" b="0" i="0" u="none" strike="noStrike" kern="1200" baseline="30000" dirty="0">
                <a:solidFill>
                  <a:schemeClr val="tx1"/>
                </a:solidFill>
                <a:effectLst/>
                <a:latin typeface="+mn-lt"/>
                <a:ea typeface="+mn-ea"/>
                <a:cs typeface="+mn-cs"/>
                <a:hlinkClick r:id="rId7"/>
              </a:rPr>
              <a:t>[3]</a:t>
            </a:r>
            <a:r>
              <a:rPr lang="en-US" sz="1200" b="0" i="0" kern="1200" dirty="0">
                <a:solidFill>
                  <a:schemeClr val="tx1"/>
                </a:solidFill>
                <a:effectLst/>
                <a:latin typeface="+mn-lt"/>
                <a:ea typeface="+mn-ea"/>
                <a:cs typeface="+mn-cs"/>
              </a:rPr>
              <a:t> The effect is consistently greater for gases with a higher </a:t>
            </a:r>
            <a:r>
              <a:rPr lang="en-US" sz="1200" b="0" i="0" u="none" strike="noStrike" kern="1200" dirty="0">
                <a:solidFill>
                  <a:schemeClr val="tx1"/>
                </a:solidFill>
                <a:effectLst/>
                <a:latin typeface="+mn-lt"/>
                <a:ea typeface="+mn-ea"/>
                <a:cs typeface="+mn-cs"/>
                <a:hlinkClick r:id="rId8" tooltip="Lipid solubility"/>
              </a:rPr>
              <a:t>lipid solubility</a:t>
            </a:r>
            <a:r>
              <a:rPr lang="en-US" sz="1200" b="0" i="0" kern="1200" dirty="0">
                <a:solidFill>
                  <a:schemeClr val="tx1"/>
                </a:solidFill>
                <a:effectLst/>
                <a:latin typeface="+mn-lt"/>
                <a:ea typeface="+mn-ea"/>
                <a:cs typeface="+mn-cs"/>
              </a:rPr>
              <a:t>, and although the mechanism of this phenomenon is still </a:t>
            </a:r>
            <a:r>
              <a:rPr lang="en-US" sz="1200" b="0" i="0" u="none" strike="noStrike" kern="1200" dirty="0">
                <a:solidFill>
                  <a:schemeClr val="tx1"/>
                </a:solidFill>
                <a:effectLst/>
                <a:latin typeface="+mn-lt"/>
                <a:ea typeface="+mn-ea"/>
                <a:cs typeface="+mn-cs"/>
                <a:hlinkClick r:id="rId9" tooltip="Theories of general anaesthetic action"/>
              </a:rPr>
              <a:t>not fully clear</a:t>
            </a:r>
            <a:r>
              <a:rPr lang="en-US" sz="1200" b="0" i="0" kern="1200" dirty="0">
                <a:solidFill>
                  <a:schemeClr val="tx1"/>
                </a:solidFill>
                <a:effectLst/>
                <a:latin typeface="+mn-lt"/>
                <a:ea typeface="+mn-ea"/>
                <a:cs typeface="+mn-cs"/>
              </a:rPr>
              <a:t>, there is good evidence that the two properties are mechanistically related</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33</a:t>
            </a:fld>
            <a:endParaRPr lang="en-US"/>
          </a:p>
        </p:txBody>
      </p:sp>
    </p:spTree>
    <p:extLst>
      <p:ext uri="{BB962C8B-B14F-4D97-AF65-F5344CB8AC3E}">
        <p14:creationId xmlns:p14="http://schemas.microsoft.com/office/powerpoint/2010/main" val="4263790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emphasis, not diagnosis </a:t>
            </a:r>
          </a:p>
        </p:txBody>
      </p:sp>
      <p:sp>
        <p:nvSpPr>
          <p:cNvPr id="4" name="Slide Number Placeholder 3"/>
          <p:cNvSpPr>
            <a:spLocks noGrp="1"/>
          </p:cNvSpPr>
          <p:nvPr>
            <p:ph type="sldNum" sz="quarter" idx="5"/>
          </p:nvPr>
        </p:nvSpPr>
        <p:spPr/>
        <p:txBody>
          <a:bodyPr/>
          <a:lstStyle/>
          <a:p>
            <a:fld id="{DCC5F8F0-0BBD-0C43-9F51-8A58A250CD0F}" type="slidenum">
              <a:rPr lang="en-US" smtClean="0"/>
              <a:t>34</a:t>
            </a:fld>
            <a:endParaRPr lang="en-US"/>
          </a:p>
        </p:txBody>
      </p:sp>
    </p:spTree>
    <p:extLst>
      <p:ext uri="{BB962C8B-B14F-4D97-AF65-F5344CB8AC3E}">
        <p14:creationId xmlns:p14="http://schemas.microsoft.com/office/powerpoint/2010/main" val="2469773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35</a:t>
            </a:fld>
            <a:endParaRPr lang="en-US"/>
          </a:p>
        </p:txBody>
      </p:sp>
    </p:spTree>
    <p:extLst>
      <p:ext uri="{BB962C8B-B14F-4D97-AF65-F5344CB8AC3E}">
        <p14:creationId xmlns:p14="http://schemas.microsoft.com/office/powerpoint/2010/main" val="325200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7</a:t>
            </a:fld>
            <a:endParaRPr lang="en-US"/>
          </a:p>
        </p:txBody>
      </p:sp>
    </p:spTree>
    <p:extLst>
      <p:ext uri="{BB962C8B-B14F-4D97-AF65-F5344CB8AC3E}">
        <p14:creationId xmlns:p14="http://schemas.microsoft.com/office/powerpoint/2010/main" val="425867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still not clear to me what method of ‘long-term’ control there is to keep the set point from creeping to 4</a:t>
            </a:r>
            <a:r>
              <a:rPr lang="en-US" dirty="0">
                <a:sym typeface="Wingdings" pitchFamily="2" charset="2"/>
              </a:rPr>
              <a:t>0 to 50 to 60 </a:t>
            </a:r>
            <a:r>
              <a:rPr lang="en-US" dirty="0" err="1">
                <a:sym typeface="Wingdings" pitchFamily="2" charset="2"/>
              </a:rPr>
              <a:t>etc</a:t>
            </a:r>
            <a:r>
              <a:rPr lang="en-US" dirty="0">
                <a:sym typeface="Wingdings" pitchFamily="2" charset="2"/>
              </a:rPr>
              <a:t> - Ventilatory Facilitation</a:t>
            </a:r>
          </a:p>
          <a:p>
            <a:endParaRPr lang="en-US" dirty="0">
              <a:sym typeface="Wingdings" pitchFamily="2" charset="2"/>
            </a:endParaRPr>
          </a:p>
          <a:p>
            <a:endParaRPr lang="en-US" dirty="0">
              <a:sym typeface="Wingdings" pitchFamily="2" charset="2"/>
            </a:endParaRPr>
          </a:p>
          <a:p>
            <a:r>
              <a:rPr lang="en-US" dirty="0"/>
              <a:t>At 1.5% CO2 inspired, kidneys able to normalize </a:t>
            </a:r>
            <a:r>
              <a:rPr lang="en-US" dirty="0" err="1"/>
              <a:t>pH.</a:t>
            </a:r>
            <a:r>
              <a:rPr lang="en-US" dirty="0"/>
              <a:t> Though paCO2 level increases</a:t>
            </a:r>
          </a:p>
          <a:p>
            <a:r>
              <a:rPr lang="en-US" dirty="0"/>
              <a:t>At 3.0% and 6%, kidneys are only able to partially compensate, even after 30 days</a:t>
            </a:r>
          </a:p>
          <a:p>
            <a:pPr lvl="1"/>
            <a:r>
              <a:rPr lang="en-US" dirty="0"/>
              <a:t>Bicarbonate excretion in urine was undetectable for 7 days after returning to room air -&gt; suggesting maximal retention was ongoing to coordinate.</a:t>
            </a:r>
          </a:p>
          <a:p>
            <a:endParaRPr lang="en-US" dirty="0">
              <a:sym typeface="Wingdings" pitchFamily="2" charset="2"/>
            </a:endParaRPr>
          </a:p>
          <a:p>
            <a:endParaRPr lang="en-US"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Until the advent of nuclear submarines, atmospheric regulation limited duration of submersibles (e.g. Diesel uses O2 combustion). </a:t>
            </a:r>
            <a:endParaRPr lang="en-US"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can keep at 0.5 to 1.5% CO2 with molecular sieves (think Styrofoam that holds the CO2, then can be flushed outside the vessels)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For example, due to limitations in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scrubbing technology, astronauts on the ISS are chronically exposed to  0.005–0.008 (0.5–0.8%), ∼10–20 times higher than earth, with allowable transient (∼1 h) increases in  as high as 0.02 (2%; Law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a:t>
            </a:r>
            <a:r>
              <a:rPr lang="en-US" sz="1200" b="1" i="0" u="sng" kern="1200" dirty="0">
                <a:solidFill>
                  <a:schemeClr val="tx1"/>
                </a:solidFill>
                <a:effectLst/>
                <a:latin typeface="+mn-lt"/>
                <a:ea typeface="+mn-ea"/>
                <a:cs typeface="+mn-cs"/>
                <a:hlinkClick r:id="rId3"/>
              </a:rPr>
              <a:t>2014</a:t>
            </a:r>
            <a:r>
              <a:rPr lang="en-US" sz="1200" b="0" i="0" kern="1200" dirty="0">
                <a:solidFill>
                  <a:schemeClr val="tx1"/>
                </a:solidFill>
                <a:effectLst/>
                <a:latin typeface="+mn-lt"/>
                <a:ea typeface="+mn-ea"/>
                <a:cs typeface="+mn-cs"/>
              </a:rPr>
              <a:t>). </a:t>
            </a:r>
            <a:endParaRPr lang="en-US" dirty="0"/>
          </a:p>
          <a:p>
            <a:endParaRPr lang="en-US" dirty="0"/>
          </a:p>
          <a:p>
            <a:pPr marL="0" indent="0">
              <a:buNone/>
            </a:pPr>
            <a:r>
              <a:rPr lang="en-US" dirty="0"/>
              <a:t>21 sailors breathed normal atmosphere for 9 days, then 42 days of 1.5% (FiCO2 0.015; normal is 0.0004)</a:t>
            </a:r>
          </a:p>
          <a:p>
            <a:r>
              <a:rPr lang="en-US" dirty="0"/>
              <a:t>Alveolar CO2 increased, renal compensation occurred by 24 days. Ventilation changes?</a:t>
            </a:r>
          </a:p>
          <a:p>
            <a:endParaRPr lang="en-US" dirty="0"/>
          </a:p>
          <a:p>
            <a:r>
              <a:rPr lang="en-US" dirty="0" err="1"/>
              <a:t>Burgraff</a:t>
            </a:r>
            <a:r>
              <a:rPr lang="en-US" dirty="0"/>
              <a:t> et al 2018 (https://</a:t>
            </a:r>
            <a:r>
              <a:rPr lang="en-US" dirty="0" err="1"/>
              <a:t>pubmed.ncbi.nlm.nih.gov</a:t>
            </a:r>
            <a:r>
              <a:rPr lang="en-US" dirty="0"/>
              <a:t>/30211447/) – reduction in cognitive performance throughout the 30 days of hypercapnia (6% FICO2), PaCO2 to 55, higher ventilation – transient increase in chemoreflex, then return to normal</a:t>
            </a:r>
          </a:p>
          <a:p>
            <a:endParaRPr lang="en-US" dirty="0"/>
          </a:p>
          <a:p>
            <a:endParaRPr lang="en-US" dirty="0"/>
          </a:p>
          <a:p>
            <a:r>
              <a:rPr lang="en-US" dirty="0"/>
              <a:t>From </a:t>
            </a:r>
            <a:r>
              <a:rPr lang="en-US" dirty="0" err="1"/>
              <a:t>Burgraff</a:t>
            </a:r>
            <a:r>
              <a:rPr lang="en-US" dirty="0"/>
              <a:t>: </a:t>
            </a:r>
          </a:p>
          <a:p>
            <a:r>
              <a:rPr lang="en-US" dirty="0"/>
              <a:t>Figure 13. Proposed mechanism(s) accounting for the shift in ventilatory set-point during 30 days of exposure to 6% InCO2 The shift in ventilatory set-point may involve either presynaptic and/or postsynaptic mechanisms. A, the proposed presynaptic mechanism involving both tonic and phasic </a:t>
            </a:r>
            <a:r>
              <a:rPr lang="en-US" dirty="0" err="1"/>
              <a:t>chemosensitive</a:t>
            </a:r>
            <a:r>
              <a:rPr lang="en-US" dirty="0"/>
              <a:t> input into a respiratory motor neuron. Under </a:t>
            </a:r>
            <a:r>
              <a:rPr lang="en-US" dirty="0" err="1"/>
              <a:t>eucapnic</a:t>
            </a:r>
            <a:r>
              <a:rPr lang="en-US" dirty="0"/>
              <a:t> conditions, the primary input onto the respiratory motor neuron is from tonic presynaptic </a:t>
            </a:r>
            <a:r>
              <a:rPr lang="en-US" dirty="0" err="1"/>
              <a:t>chemosensitive</a:t>
            </a:r>
            <a:r>
              <a:rPr lang="en-US" dirty="0"/>
              <a:t> input. During acute hypercapnia, input from the tonic presynaptic input is elevated, alongside increased input from the </a:t>
            </a:r>
            <a:r>
              <a:rPr lang="en-US" dirty="0" err="1"/>
              <a:t>phasically</a:t>
            </a:r>
            <a:r>
              <a:rPr lang="en-US" dirty="0"/>
              <a:t> </a:t>
            </a:r>
            <a:r>
              <a:rPr lang="en-US" dirty="0" err="1"/>
              <a:t>chemosensitive</a:t>
            </a:r>
            <a:r>
              <a:rPr lang="en-US" dirty="0"/>
              <a:t> presynaptic neuron. During chronic hypercapnia, the </a:t>
            </a:r>
            <a:r>
              <a:rPr lang="en-US" dirty="0" err="1"/>
              <a:t>phasically</a:t>
            </a:r>
            <a:r>
              <a:rPr lang="en-US" dirty="0"/>
              <a:t> active </a:t>
            </a:r>
            <a:r>
              <a:rPr lang="en-US" dirty="0" err="1"/>
              <a:t>chemosensitive</a:t>
            </a:r>
            <a:r>
              <a:rPr lang="en-US" dirty="0"/>
              <a:t> input is silenced, whereas elevated input from the tonic </a:t>
            </a:r>
            <a:r>
              <a:rPr lang="en-US" dirty="0" err="1"/>
              <a:t>chemosensitive</a:t>
            </a:r>
            <a:r>
              <a:rPr lang="en-US" dirty="0"/>
              <a:t> presynaptic neuron is maintained. B, the alternative postsynaptic mechanism accounting for a shift in the ventilatory set-point during chronic hypercapnia. In this schematic, there is the presence of both tonically active and </a:t>
            </a:r>
            <a:r>
              <a:rPr lang="en-US" dirty="0" err="1"/>
              <a:t>phasically</a:t>
            </a:r>
            <a:r>
              <a:rPr lang="en-US" dirty="0"/>
              <a:t> active receptors upon the postsynaptic membrane of a respiratory motor neuron. Under </a:t>
            </a:r>
            <a:r>
              <a:rPr lang="en-US" dirty="0" err="1"/>
              <a:t>eucapnic</a:t>
            </a:r>
            <a:r>
              <a:rPr lang="en-US" dirty="0"/>
              <a:t> conditions, activity from the presynaptic </a:t>
            </a:r>
            <a:r>
              <a:rPr lang="en-US" dirty="0" err="1"/>
              <a:t>chemosensitive</a:t>
            </a:r>
            <a:r>
              <a:rPr lang="en-US" dirty="0"/>
              <a:t> neuron activates the tonically active receptors upon the postsynaptic membrane of the respiratory motor neuron. However, during acute hypercapnia, there is both elevated activity of the tonically active receptors, and contribution from the </a:t>
            </a:r>
            <a:r>
              <a:rPr lang="en-US" dirty="0" err="1"/>
              <a:t>phasically</a:t>
            </a:r>
            <a:r>
              <a:rPr lang="en-US" dirty="0"/>
              <a:t> active receptors. During chronic hypercapnia, the </a:t>
            </a:r>
            <a:r>
              <a:rPr lang="en-US" dirty="0" err="1"/>
              <a:t>phasically</a:t>
            </a:r>
            <a:r>
              <a:rPr lang="en-US" dirty="0"/>
              <a:t> active receptors are silenced, whereas activity from the tonically active receptors is maintained at an elevated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37</a:t>
            </a:fld>
            <a:endParaRPr lang="en-US"/>
          </a:p>
        </p:txBody>
      </p:sp>
    </p:spTree>
    <p:extLst>
      <p:ext uri="{BB962C8B-B14F-4D97-AF65-F5344CB8AC3E}">
        <p14:creationId xmlns:p14="http://schemas.microsoft.com/office/powerpoint/2010/main" val="2885645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Wakefulness drive to breath ensures that you continue to ventilate some even when PaCO2 below the set point during the day, but this goes away when you sleep (hence the possibility of central apneas - which don’t occur when awake - duh)</a:t>
            </a:r>
          </a:p>
          <a:p>
            <a:endParaRPr lang="en-US" dirty="0"/>
          </a:p>
          <a:p>
            <a:r>
              <a:rPr lang="en-US" dirty="0"/>
              <a:t>86. </a:t>
            </a:r>
            <a:r>
              <a:rPr lang="en-US" sz="1200" kern="1200" dirty="0">
                <a:solidFill>
                  <a:schemeClr val="tx1"/>
                </a:solidFill>
                <a:effectLst/>
                <a:latin typeface="+mn-lt"/>
                <a:ea typeface="+mn-ea"/>
                <a:cs typeface="+mn-cs"/>
              </a:rPr>
              <a:t>Fink B, Hanks E, Ngai S, </a:t>
            </a:r>
            <a:r>
              <a:rPr lang="en-US" sz="1200" kern="1200" dirty="0" err="1">
                <a:solidFill>
                  <a:schemeClr val="tx1"/>
                </a:solidFill>
                <a:effectLst/>
                <a:latin typeface="+mn-lt"/>
                <a:ea typeface="+mn-ea"/>
                <a:cs typeface="+mn-cs"/>
              </a:rPr>
              <a:t>Papper</a:t>
            </a:r>
            <a:r>
              <a:rPr lang="en-US" sz="1200" kern="1200" dirty="0">
                <a:solidFill>
                  <a:schemeClr val="tx1"/>
                </a:solidFill>
                <a:effectLst/>
                <a:latin typeface="+mn-lt"/>
                <a:ea typeface="+mn-ea"/>
                <a:cs typeface="+mn-cs"/>
              </a:rPr>
              <a:t> E. Central regulation of respiration during anesthesia and wakefulness. Ann N Y </a:t>
            </a:r>
            <a:r>
              <a:rPr lang="en-US" sz="1200" kern="1200" dirty="0" err="1">
                <a:solidFill>
                  <a:schemeClr val="tx1"/>
                </a:solidFill>
                <a:effectLst/>
                <a:latin typeface="+mn-lt"/>
                <a:ea typeface="+mn-ea"/>
                <a:cs typeface="+mn-cs"/>
              </a:rPr>
              <a:t>Acad</a:t>
            </a:r>
            <a:r>
              <a:rPr lang="en-US" sz="1200" kern="1200" dirty="0">
                <a:solidFill>
                  <a:schemeClr val="tx1"/>
                </a:solidFill>
                <a:effectLst/>
                <a:latin typeface="+mn-lt"/>
                <a:ea typeface="+mn-ea"/>
                <a:cs typeface="+mn-cs"/>
              </a:rPr>
              <a:t> Sci U S A 109: 892-900, 1963.</a:t>
            </a:r>
          </a:p>
          <a:p>
            <a:endParaRPr lang="en-US" dirty="0"/>
          </a:p>
          <a:p>
            <a:endParaRPr lang="en-US" dirty="0"/>
          </a:p>
          <a:p>
            <a:endParaRPr lang="en-US" dirty="0"/>
          </a:p>
          <a:p>
            <a:r>
              <a:rPr lang="en-US" dirty="0"/>
              <a:t>According to https://</a:t>
            </a:r>
            <a:r>
              <a:rPr lang="en-US" dirty="0" err="1"/>
              <a:t>www.cell.com</a:t>
            </a:r>
            <a:r>
              <a:rPr lang="en-US" dirty="0"/>
              <a:t>/neuron/pdf/S0896-6273(15)00676-5.pdf – metabolic drive may be mediated by reflexes from muscle groups, though unclear which neural circuits involved.</a:t>
            </a:r>
          </a:p>
        </p:txBody>
      </p:sp>
      <p:sp>
        <p:nvSpPr>
          <p:cNvPr id="4" name="Slide Number Placeholder 3"/>
          <p:cNvSpPr>
            <a:spLocks noGrp="1"/>
          </p:cNvSpPr>
          <p:nvPr>
            <p:ph type="sldNum" sz="quarter" idx="5"/>
          </p:nvPr>
        </p:nvSpPr>
        <p:spPr/>
        <p:txBody>
          <a:bodyPr/>
          <a:lstStyle/>
          <a:p>
            <a:fld id="{6741A61A-74B6-D548-8F66-DDC3192B23D6}" type="slidenum">
              <a:rPr lang="en-US" smtClean="0"/>
              <a:t>38</a:t>
            </a:fld>
            <a:endParaRPr lang="en-US"/>
          </a:p>
        </p:txBody>
      </p:sp>
    </p:spTree>
    <p:extLst>
      <p:ext uri="{BB962C8B-B14F-4D97-AF65-F5344CB8AC3E}">
        <p14:creationId xmlns:p14="http://schemas.microsoft.com/office/powerpoint/2010/main" val="4120438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CB senses PCO2 and H1 in arterial blood, contributing to 20–30% of the reflex regulation of CO2-H1 levels in response to hypercapnic acidosis, while the central chemoreceptors are responsible for the other 70–80%”(presumably, this is in healthy individuals at sea level)</a:t>
            </a:r>
          </a:p>
          <a:p>
            <a:endParaRPr lang="en-US" dirty="0"/>
          </a:p>
          <a:p>
            <a:r>
              <a:rPr lang="en-US" dirty="0"/>
              <a:t>However, the CB chemosensory discharge also increased in response to isohydric hypercapnia (304 </a:t>
            </a:r>
            <a:r>
              <a:rPr lang="en-US" dirty="0" err="1"/>
              <a:t>Iturriaga</a:t>
            </a:r>
            <a:r>
              <a:rPr lang="en-US" dirty="0"/>
              <a:t> R, </a:t>
            </a:r>
            <a:r>
              <a:rPr lang="en-US" dirty="0" err="1"/>
              <a:t>Mokashi</a:t>
            </a:r>
            <a:r>
              <a:rPr lang="en-US" dirty="0"/>
              <a:t> A, </a:t>
            </a:r>
            <a:r>
              <a:rPr lang="en-US" dirty="0" err="1"/>
              <a:t>Lahiri</a:t>
            </a:r>
            <a:r>
              <a:rPr lang="en-US" dirty="0"/>
              <a:t> S. Dynamics of carotid body response in vitro in the presence of CO2-HCO3 . Role of carbonic anhydrase J Appl </a:t>
            </a:r>
            <a:r>
              <a:rPr lang="en-US" dirty="0" err="1"/>
              <a:t>Physiol</a:t>
            </a:r>
            <a:r>
              <a:rPr lang="en-US" dirty="0"/>
              <a:t> (1985) 75: 1587–1594, 1993. doi:10.1152/jappl.1993. 75.4.1587.) – thought related to drop in intracellular pH (even with normal blood pH) due to carbonic anhydrase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https://journals-physiology-</a:t>
            </a:r>
            <a:r>
              <a:rPr lang="en-US" dirty="0" err="1"/>
              <a:t>org.ezproxy.lib.utah.edu</a:t>
            </a:r>
            <a:r>
              <a:rPr lang="en-US" dirty="0"/>
              <a:t>/</a:t>
            </a:r>
            <a:r>
              <a:rPr lang="en-US" dirty="0" err="1"/>
              <a:t>doi</a:t>
            </a:r>
            <a:r>
              <a:rPr lang="en-US" dirty="0"/>
              <a:t>/pdf/10.1152/physrev.00039.2019). </a:t>
            </a:r>
          </a:p>
          <a:p>
            <a:endParaRPr lang="en-US" dirty="0"/>
          </a:p>
          <a:p>
            <a:r>
              <a:rPr lang="en-US" dirty="0"/>
              <a:t>Taken together, the evidence points to two major mechanisms underlying </a:t>
            </a:r>
            <a:r>
              <a:rPr lang="en-US" dirty="0" err="1"/>
              <a:t>hypoxiai</a:t>
            </a:r>
            <a:r>
              <a:rPr lang="en-US" dirty="0"/>
              <a:t> </a:t>
            </a:r>
            <a:r>
              <a:rPr lang="en-US" dirty="0" err="1"/>
              <a:t>nduced</a:t>
            </a:r>
            <a:r>
              <a:rPr lang="en-US" dirty="0"/>
              <a:t> tachycardia: 1) selective inhibition of CB chemoreceptor-induced cardiac parasympathetic activity by the lung inflation reflex and 2) an aortic chemoreceptor induced increase in cardiac sympathetic nerve activity and/ or inhibition of parasympathetic activity.</a:t>
            </a:r>
          </a:p>
          <a:p>
            <a:endParaRPr lang="en-US" dirty="0"/>
          </a:p>
          <a:p>
            <a:endParaRPr lang="en-US" dirty="0"/>
          </a:p>
          <a:p>
            <a:r>
              <a:rPr lang="en-US" dirty="0"/>
              <a:t>***does the impact of carotid body mediated complications vary with elevation? </a:t>
            </a:r>
          </a:p>
        </p:txBody>
      </p:sp>
      <p:sp>
        <p:nvSpPr>
          <p:cNvPr id="4" name="Slide Number Placeholder 3"/>
          <p:cNvSpPr>
            <a:spLocks noGrp="1"/>
          </p:cNvSpPr>
          <p:nvPr>
            <p:ph type="sldNum" sz="quarter" idx="5"/>
          </p:nvPr>
        </p:nvSpPr>
        <p:spPr/>
        <p:txBody>
          <a:bodyPr/>
          <a:lstStyle/>
          <a:p>
            <a:fld id="{6741A61A-74B6-D548-8F66-DDC3192B23D6}" type="slidenum">
              <a:rPr lang="en-US" smtClean="0"/>
              <a:t>39</a:t>
            </a:fld>
            <a:endParaRPr lang="en-US"/>
          </a:p>
        </p:txBody>
      </p:sp>
    </p:spTree>
    <p:extLst>
      <p:ext uri="{BB962C8B-B14F-4D97-AF65-F5344CB8AC3E}">
        <p14:creationId xmlns:p14="http://schemas.microsoft.com/office/powerpoint/2010/main" val="3192654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lvl="1"/>
            <a:r>
              <a:rPr lang="en-US" dirty="0"/>
              <a:t>Normal range 0.5-8.0 L/min/mmHg (wide range) </a:t>
            </a:r>
          </a:p>
          <a:p>
            <a:pPr lvl="1"/>
            <a:r>
              <a:rPr lang="en-US" dirty="0"/>
              <a:t>80% of subjects have a response between 1.5 and 5 L/min/mmHg (118)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118. </a:t>
            </a:r>
            <a:r>
              <a:rPr lang="en-US" sz="1200" kern="1200" dirty="0" err="1">
                <a:solidFill>
                  <a:schemeClr val="tx1"/>
                </a:solidFill>
                <a:effectLst/>
                <a:latin typeface="+mn-lt"/>
                <a:ea typeface="+mn-ea"/>
                <a:cs typeface="+mn-cs"/>
              </a:rPr>
              <a:t>Irsigler</a:t>
            </a:r>
            <a:r>
              <a:rPr lang="en-US" sz="1200" kern="1200" dirty="0">
                <a:solidFill>
                  <a:schemeClr val="tx1"/>
                </a:solidFill>
                <a:effectLst/>
                <a:latin typeface="+mn-lt"/>
                <a:ea typeface="+mn-ea"/>
                <a:cs typeface="+mn-cs"/>
              </a:rPr>
              <a:t> GB. Carbon dioxide response lines in young adults: The limits of the normal response. Am Rev Respir Dis 114: 529-536, 1976</a:t>
            </a:r>
          </a:p>
          <a:p>
            <a:endParaRPr lang="en-US" dirty="0"/>
          </a:p>
          <a:p>
            <a:endParaRPr lang="en-US" dirty="0"/>
          </a:p>
          <a:p>
            <a:r>
              <a:rPr lang="en-US" dirty="0"/>
              <a:t>313. </a:t>
            </a:r>
            <a:r>
              <a:rPr lang="en-US" sz="1200" kern="1200" dirty="0">
                <a:solidFill>
                  <a:schemeClr val="tx1"/>
                </a:solidFill>
                <a:effectLst/>
                <a:latin typeface="+mn-lt"/>
                <a:ea typeface="+mn-ea"/>
                <a:cs typeface="+mn-cs"/>
              </a:rPr>
              <a:t>Younes M, Georgopoulos D. Control of breathing relevant to mechanical ventilation. In: Marini JJ, Slutsky AS, editors. Physiological Basis of Ventilator Support. New York: Marcel Dekker, Inc., 1998, pp. 1-73.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(306) – Younes M. Mechanisms of ventilatory failure. Current Pulmonology 14: 243-292, 1993a.</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40</a:t>
            </a:fld>
            <a:endParaRPr lang="en-US"/>
          </a:p>
        </p:txBody>
      </p:sp>
    </p:spTree>
    <p:extLst>
      <p:ext uri="{BB962C8B-B14F-4D97-AF65-F5344CB8AC3E}">
        <p14:creationId xmlns:p14="http://schemas.microsoft.com/office/powerpoint/2010/main" val="2935033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r>
              <a:rPr lang="en-US" dirty="0"/>
              <a:t>HCO3 would decrease the brain curve by decreasing the chemical drive to breath (buffering in the CSF)</a:t>
            </a:r>
          </a:p>
          <a:p>
            <a:pPr marL="228600" indent="-228600">
              <a:buAutoNum type="alphaUcParenR"/>
            </a:pPr>
            <a:endParaRPr lang="en-US" dirty="0"/>
          </a:p>
          <a:p>
            <a:pPr marL="228600" indent="-228600">
              <a:buAutoNum type="alphaUcParenR"/>
            </a:pP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41</a:t>
            </a:fld>
            <a:endParaRPr lang="en-US"/>
          </a:p>
        </p:txBody>
      </p:sp>
    </p:spTree>
    <p:extLst>
      <p:ext uri="{BB962C8B-B14F-4D97-AF65-F5344CB8AC3E}">
        <p14:creationId xmlns:p14="http://schemas.microsoft.com/office/powerpoint/2010/main" val="364432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 QUESTION: how often are acute </a:t>
            </a:r>
            <a:r>
              <a:rPr lang="en-US" dirty="0" err="1"/>
              <a:t>hypercapneic</a:t>
            </a:r>
            <a:r>
              <a:rPr lang="en-US" dirty="0"/>
              <a:t> ABGs at least partially compensated? (or known to be via prior bicarbonates) </a:t>
            </a:r>
          </a:p>
          <a:p>
            <a:endParaRPr lang="en-US" dirty="0"/>
          </a:p>
          <a:p>
            <a:endParaRPr lang="en-US" dirty="0"/>
          </a:p>
          <a:p>
            <a:r>
              <a:rPr lang="en-US" dirty="0"/>
              <a:t>'Kinetics' will be the same, but faster. Implication, similar to </a:t>
            </a:r>
            <a:r>
              <a:rPr lang="en-US" dirty="0" err="1"/>
              <a:t>sCr</a:t>
            </a:r>
            <a:r>
              <a:rPr lang="en-US" dirty="0"/>
              <a:t> 5 not being much diff than 6, 70 not much different than 80 as PaCO2</a:t>
            </a:r>
          </a:p>
          <a:p>
            <a:endParaRPr lang="en-US" dirty="0"/>
          </a:p>
          <a:p>
            <a:r>
              <a:rPr lang="en-US" sz="1200" kern="1200" dirty="0">
                <a:solidFill>
                  <a:schemeClr val="tx1"/>
                </a:solidFill>
                <a:effectLst/>
                <a:latin typeface="+mn-lt"/>
                <a:ea typeface="+mn-ea"/>
                <a:cs typeface="+mn-cs"/>
              </a:rPr>
              <a:t>The above mentioned changes in the respiratory control system of OHS patients make them more vulnerable to acute deterioration of their ventilatory systems when faced with new insults, such as chest infection or mild worsening of cardiac function. This makes OHS patients more susceptible to acute ventilatory failure [126,154].</a:t>
            </a:r>
          </a:p>
          <a:p>
            <a:r>
              <a:rPr lang="en-US" sz="1200" kern="1200" dirty="0">
                <a:solidFill>
                  <a:schemeClr val="tx1"/>
                </a:solidFill>
                <a:effectLst/>
                <a:latin typeface="+mn-lt"/>
                <a:ea typeface="+mn-ea"/>
                <a:cs typeface="+mn-cs"/>
              </a:rPr>
              <a:t>126. </a:t>
            </a:r>
            <a:r>
              <a:rPr lang="en-US" sz="1200" kern="1200" dirty="0" err="1">
                <a:solidFill>
                  <a:schemeClr val="tx1"/>
                </a:solidFill>
                <a:effectLst/>
                <a:latin typeface="+mn-lt"/>
                <a:ea typeface="+mn-ea"/>
                <a:cs typeface="+mn-cs"/>
              </a:rPr>
              <a:t>BaHamman</a:t>
            </a:r>
            <a:r>
              <a:rPr lang="en-US" sz="1200" kern="1200" dirty="0">
                <a:solidFill>
                  <a:schemeClr val="tx1"/>
                </a:solidFill>
                <a:effectLst/>
                <a:latin typeface="+mn-lt"/>
                <a:ea typeface="+mn-ea"/>
                <a:cs typeface="+mn-cs"/>
              </a:rPr>
              <a:t> A: Acute ventilatory failure complicating obesity hypoventilation: update on a ‘critical care syndrome’. </a:t>
            </a:r>
            <a:r>
              <a:rPr lang="en-US" sz="1200" kern="1200" dirty="0" err="1">
                <a:solidFill>
                  <a:schemeClr val="tx1"/>
                </a:solidFill>
                <a:effectLst/>
                <a:latin typeface="+mn-lt"/>
                <a:ea typeface="+mn-ea"/>
                <a:cs typeface="+mn-cs"/>
              </a:rPr>
              <a:t>Curr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Pulm</a:t>
            </a:r>
            <a:r>
              <a:rPr lang="en-US" sz="1200" kern="1200" dirty="0">
                <a:solidFill>
                  <a:schemeClr val="tx1"/>
                </a:solidFill>
                <a:effectLst/>
                <a:latin typeface="+mn-lt"/>
                <a:ea typeface="+mn-ea"/>
                <a:cs typeface="+mn-cs"/>
              </a:rPr>
              <a:t> Med 2010, 16:543–551.</a:t>
            </a:r>
          </a:p>
          <a:p>
            <a:r>
              <a:rPr lang="en-US" sz="1200" kern="1200" dirty="0">
                <a:solidFill>
                  <a:schemeClr val="tx1"/>
                </a:solidFill>
                <a:effectLst/>
                <a:latin typeface="+mn-lt"/>
                <a:ea typeface="+mn-ea"/>
                <a:cs typeface="+mn-cs"/>
              </a:rPr>
              <a:t>154. </a:t>
            </a:r>
            <a:r>
              <a:rPr lang="en-US" sz="1200" kern="1200" dirty="0" err="1">
                <a:solidFill>
                  <a:schemeClr val="tx1"/>
                </a:solidFill>
                <a:effectLst/>
                <a:latin typeface="+mn-lt"/>
                <a:ea typeface="+mn-ea"/>
                <a:cs typeface="+mn-cs"/>
              </a:rPr>
              <a:t>Rabec</a:t>
            </a:r>
            <a:r>
              <a:rPr lang="en-US" sz="1200" kern="1200" dirty="0">
                <a:solidFill>
                  <a:schemeClr val="tx1"/>
                </a:solidFill>
                <a:effectLst/>
                <a:latin typeface="+mn-lt"/>
                <a:ea typeface="+mn-ea"/>
                <a:cs typeface="+mn-cs"/>
              </a:rPr>
              <a:t> C, de Lucas RP, Veale D: Respiratory complications of obesity. Arch </a:t>
            </a:r>
            <a:r>
              <a:rPr lang="en-US" sz="1200" kern="1200" dirty="0" err="1">
                <a:solidFill>
                  <a:schemeClr val="tx1"/>
                </a:solidFill>
                <a:effectLst/>
                <a:latin typeface="+mn-lt"/>
                <a:ea typeface="+mn-ea"/>
                <a:cs typeface="+mn-cs"/>
              </a:rPr>
              <a:t>Bronchoneumol</a:t>
            </a:r>
            <a:r>
              <a:rPr lang="en-US" sz="1200" kern="1200" dirty="0">
                <a:solidFill>
                  <a:schemeClr val="tx1"/>
                </a:solidFill>
                <a:effectLst/>
                <a:latin typeface="+mn-lt"/>
                <a:ea typeface="+mn-ea"/>
                <a:cs typeface="+mn-cs"/>
              </a:rPr>
              <a:t> 2011, 47(5):252–261.</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43</a:t>
            </a:fld>
            <a:endParaRPr lang="en-US"/>
          </a:p>
        </p:txBody>
      </p:sp>
    </p:spTree>
    <p:extLst>
      <p:ext uri="{BB962C8B-B14F-4D97-AF65-F5344CB8AC3E}">
        <p14:creationId xmlns:p14="http://schemas.microsoft.com/office/powerpoint/2010/main" val="3271857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Although ventilatory LTF has not been reported as such in OSA patients, when compared to age, sex and BMI matched non-OSA participants, untreated OSA patients exhibit a reduced P</a:t>
            </a:r>
            <a:r>
              <a:rPr lang="en-US" sz="1200" b="0" i="0" kern="1200" baseline="-25000" dirty="0">
                <a:solidFill>
                  <a:schemeClr val="tx1"/>
                </a:solidFill>
                <a:effectLst/>
                <a:latin typeface="+mn-lt"/>
                <a:ea typeface="+mn-ea"/>
                <a:cs typeface="+mn-cs"/>
              </a:rPr>
              <a:t>ET</a:t>
            </a:r>
            <a:r>
              <a:rPr lang="en-US" sz="1200" b="0" i="0" kern="12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reduced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reserve and increased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sensitivity below eupnea, which reflects the expression of ventilatory LTF and ventilatory feedback (</a:t>
            </a:r>
            <a:r>
              <a:rPr lang="en-US" sz="1200" b="0" i="0" u="none" strike="noStrike" kern="1200" dirty="0">
                <a:solidFill>
                  <a:schemeClr val="tx1"/>
                </a:solidFill>
                <a:effectLst/>
                <a:latin typeface="+mn-lt"/>
                <a:ea typeface="+mn-ea"/>
                <a:cs typeface="+mn-cs"/>
                <a:hlinkClick r:id="rId3"/>
              </a:rPr>
              <a:t>47</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55</a:t>
            </a:r>
            <a:r>
              <a:rPr lang="en-US" sz="1200" b="0" i="0" kern="1200" dirty="0">
                <a:solidFill>
                  <a:schemeClr val="tx1"/>
                </a:solidFill>
                <a:effectLst/>
                <a:latin typeface="+mn-lt"/>
                <a:ea typeface="+mn-ea"/>
                <a:cs typeface="+mn-cs"/>
              </a:rPr>
              <a:t>). Following CPAP treatment P</a:t>
            </a:r>
            <a:r>
              <a:rPr lang="en-US" sz="1200" b="0" i="0" kern="1200" baseline="-25000" dirty="0">
                <a:solidFill>
                  <a:schemeClr val="tx1"/>
                </a:solidFill>
                <a:effectLst/>
                <a:latin typeface="+mn-lt"/>
                <a:ea typeface="+mn-ea"/>
                <a:cs typeface="+mn-cs"/>
              </a:rPr>
              <a:t>ET</a:t>
            </a:r>
            <a:r>
              <a:rPr lang="en-US" sz="1200" b="0" i="0" kern="12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reserve increased in the OSA patients, further supporting the possible presence of ventilatory LTF in untreated OSA patients (</a:t>
            </a:r>
            <a:r>
              <a:rPr lang="en-US" sz="1200" b="0" i="0" u="none" strike="noStrike" kern="1200" dirty="0">
                <a:solidFill>
                  <a:schemeClr val="tx1"/>
                </a:solidFill>
                <a:effectLst/>
                <a:latin typeface="+mn-lt"/>
                <a:ea typeface="+mn-ea"/>
                <a:cs typeface="+mn-cs"/>
                <a:hlinkClick r:id="rId3"/>
              </a:rPr>
              <a:t>47</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dirty="0"/>
              <a:t>https://</a:t>
            </a:r>
            <a:r>
              <a:rPr lang="en-US" dirty="0" err="1"/>
              <a:t>www.frontiersin.org</a:t>
            </a:r>
            <a:r>
              <a:rPr lang="en-US" dirty="0"/>
              <a:t>/articles/10.3389/fneur.2018.00896/full</a:t>
            </a:r>
          </a:p>
          <a:p>
            <a:endParaRPr lang="en-US" dirty="0"/>
          </a:p>
          <a:p>
            <a:r>
              <a:rPr lang="en-US" dirty="0"/>
              <a:t>47 -  </a:t>
            </a:r>
            <a:r>
              <a:rPr lang="en-US" dirty="0" err="1"/>
              <a:t>Salloum</a:t>
            </a:r>
            <a:r>
              <a:rPr lang="en-US" dirty="0"/>
              <a:t> A, Rowley JA, </a:t>
            </a:r>
            <a:r>
              <a:rPr lang="en-US" dirty="0" err="1"/>
              <a:t>Mateika</a:t>
            </a:r>
            <a:r>
              <a:rPr lang="en-US" dirty="0"/>
              <a:t> JH, </a:t>
            </a:r>
            <a:r>
              <a:rPr lang="en-US" dirty="0" err="1"/>
              <a:t>Chowdhuri</a:t>
            </a:r>
            <a:r>
              <a:rPr lang="en-US" dirty="0"/>
              <a:t> S, </a:t>
            </a:r>
            <a:r>
              <a:rPr lang="en-US" dirty="0" err="1"/>
              <a:t>Omran</a:t>
            </a:r>
            <a:r>
              <a:rPr lang="en-US" dirty="0"/>
              <a:t> Q, </a:t>
            </a:r>
            <a:r>
              <a:rPr lang="en-US" dirty="0" err="1"/>
              <a:t>Badr</a:t>
            </a:r>
            <a:r>
              <a:rPr lang="en-US" dirty="0"/>
              <a:t> MS. Increased propensity for central apnea in patients with obstructive sleep apnea: effect of nasal continuous positive airway pressure. </a:t>
            </a:r>
            <a:r>
              <a:rPr lang="en-US" i="1" dirty="0"/>
              <a:t>Am J Respir Crit Care Med.</a:t>
            </a:r>
            <a:r>
              <a:rPr lang="en-US" dirty="0"/>
              <a:t> (2010) 181:189–93. </a:t>
            </a:r>
            <a:r>
              <a:rPr lang="en-US" dirty="0" err="1"/>
              <a:t>doi</a:t>
            </a:r>
            <a:r>
              <a:rPr lang="en-US" dirty="0"/>
              <a:t>: 10.1164/rccm.200810-1658OC</a:t>
            </a:r>
          </a:p>
          <a:p>
            <a:r>
              <a:rPr lang="en-US" dirty="0"/>
              <a:t>55 - </a:t>
            </a:r>
            <a:r>
              <a:rPr lang="en-US" dirty="0" err="1"/>
              <a:t>Chowdhuri</a:t>
            </a:r>
            <a:r>
              <a:rPr lang="en-US" dirty="0"/>
              <a:t> S, </a:t>
            </a:r>
            <a:r>
              <a:rPr lang="en-US" dirty="0" err="1"/>
              <a:t>Shanidze</a:t>
            </a:r>
            <a:r>
              <a:rPr lang="en-US" dirty="0"/>
              <a:t> I, </a:t>
            </a:r>
            <a:r>
              <a:rPr lang="en-US" dirty="0" err="1"/>
              <a:t>Pierchala</a:t>
            </a:r>
            <a:r>
              <a:rPr lang="en-US" dirty="0"/>
              <a:t> L, Belen D, </a:t>
            </a:r>
            <a:r>
              <a:rPr lang="en-US" dirty="0" err="1"/>
              <a:t>Mateika</a:t>
            </a:r>
            <a:r>
              <a:rPr lang="en-US" dirty="0"/>
              <a:t> JH, </a:t>
            </a:r>
            <a:r>
              <a:rPr lang="en-US" dirty="0" err="1"/>
              <a:t>Badr</a:t>
            </a:r>
            <a:r>
              <a:rPr lang="en-US" dirty="0"/>
              <a:t> MS. Effect of episodic hypoxia on the susceptibility to </a:t>
            </a:r>
            <a:r>
              <a:rPr lang="en-US" dirty="0" err="1"/>
              <a:t>hypocapnic</a:t>
            </a:r>
            <a:r>
              <a:rPr lang="en-US" dirty="0"/>
              <a:t> central apnea during NREM sleep. </a:t>
            </a:r>
            <a:r>
              <a:rPr lang="en-US" i="1" dirty="0"/>
              <a:t>J Appl Physiol.</a:t>
            </a:r>
            <a:r>
              <a:rPr lang="en-US" dirty="0"/>
              <a:t> (2010) 108:369–77. </a:t>
            </a:r>
            <a:r>
              <a:rPr lang="en-US" dirty="0" err="1"/>
              <a:t>doi</a:t>
            </a:r>
            <a:r>
              <a:rPr lang="en-US" dirty="0"/>
              <a:t>: 10.1152/japplphysiol.00308.2009</a:t>
            </a:r>
          </a:p>
          <a:p>
            <a:endParaRPr lang="en-US" dirty="0"/>
          </a:p>
          <a:p>
            <a:endParaRPr lang="en-US" dirty="0"/>
          </a:p>
          <a:p>
            <a:r>
              <a:rPr lang="en-US" dirty="0"/>
              <a:t>Not clear that it really does ’reset’ so much as never able to compensate (by the modeling done in the next set of slides). </a:t>
            </a:r>
          </a:p>
          <a:p>
            <a:pPr lvl="1"/>
            <a:r>
              <a:rPr lang="en-US" dirty="0"/>
              <a:t>Perhaps this is different with Opiates, oxygen, etc.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44</a:t>
            </a:fld>
            <a:endParaRPr lang="en-US"/>
          </a:p>
        </p:txBody>
      </p:sp>
    </p:spTree>
    <p:extLst>
      <p:ext uri="{BB962C8B-B14F-4D97-AF65-F5344CB8AC3E}">
        <p14:creationId xmlns:p14="http://schemas.microsoft.com/office/powerpoint/2010/main" val="1447263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biological systems, theCO2 molecule seems to be relatively nontoxic as longas its hydration does not lead to an acute </a:t>
            </a:r>
            <a:r>
              <a:rPr lang="en-US" sz="1200" b="0" i="0" kern="1200" dirty="0" err="1">
                <a:solidFill>
                  <a:schemeClr val="tx1"/>
                </a:solidFill>
                <a:effectLst/>
                <a:latin typeface="+mn-lt"/>
                <a:ea typeface="+mn-ea"/>
                <a:cs typeface="+mn-cs"/>
              </a:rPr>
              <a:t>accumulationof</a:t>
            </a:r>
            <a:r>
              <a:rPr lang="en-US" sz="1200" b="0" i="0" kern="1200" dirty="0">
                <a:solidFill>
                  <a:schemeClr val="tx1"/>
                </a:solidFill>
                <a:effectLst/>
                <a:latin typeface="+mn-lt"/>
                <a:ea typeface="+mn-ea"/>
                <a:cs typeface="+mn-cs"/>
              </a:rPr>
              <a:t> excess amounts of hydrogen ions [</a:t>
            </a:r>
            <a:r>
              <a:rPr lang="en-US" sz="1200" b="0" i="0" kern="1200">
                <a:solidFill>
                  <a:schemeClr val="tx1"/>
                </a:solidFill>
                <a:effectLst/>
                <a:latin typeface="+mn-lt"/>
                <a:ea typeface="+mn-ea"/>
                <a:cs typeface="+mn-cs"/>
              </a:rPr>
              <a:t>2] Paramount to homeostatic functions, pH is kept at narrow range by shifts in HCO3−/CO2 balance, with acute adjustments relying on CO2 removal regulation (through alveolar ventilation).</a:t>
            </a:r>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48</a:t>
            </a:fld>
            <a:endParaRPr lang="en-US"/>
          </a:p>
        </p:txBody>
      </p:sp>
    </p:spTree>
    <p:extLst>
      <p:ext uri="{BB962C8B-B14F-4D97-AF65-F5344CB8AC3E}">
        <p14:creationId xmlns:p14="http://schemas.microsoft.com/office/powerpoint/2010/main" val="2820531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8</a:t>
            </a:fld>
            <a:endParaRPr lang="en-US"/>
          </a:p>
        </p:txBody>
      </p:sp>
    </p:spTree>
    <p:extLst>
      <p:ext uri="{BB962C8B-B14F-4D97-AF65-F5344CB8AC3E}">
        <p14:creationId xmlns:p14="http://schemas.microsoft.com/office/powerpoint/2010/main" val="2501300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9</a:t>
            </a:fld>
            <a:endParaRPr lang="en-US"/>
          </a:p>
        </p:txBody>
      </p:sp>
    </p:spTree>
    <p:extLst>
      <p:ext uri="{BB962C8B-B14F-4D97-AF65-F5344CB8AC3E}">
        <p14:creationId xmlns:p14="http://schemas.microsoft.com/office/powerpoint/2010/main" val="3831121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11</a:t>
            </a:fld>
            <a:endParaRPr lang="en-US"/>
          </a:p>
        </p:txBody>
      </p:sp>
    </p:spTree>
    <p:extLst>
      <p:ext uri="{BB962C8B-B14F-4D97-AF65-F5344CB8AC3E}">
        <p14:creationId xmlns:p14="http://schemas.microsoft.com/office/powerpoint/2010/main" val="2903462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5F8F0-0BBD-0C43-9F51-8A58A250CD0F}" type="slidenum">
              <a:rPr lang="en-US" smtClean="0"/>
              <a:t>12</a:t>
            </a:fld>
            <a:endParaRPr lang="en-US"/>
          </a:p>
        </p:txBody>
      </p:sp>
    </p:spTree>
    <p:extLst>
      <p:ext uri="{BB962C8B-B14F-4D97-AF65-F5344CB8AC3E}">
        <p14:creationId xmlns:p14="http://schemas.microsoft.com/office/powerpoint/2010/main" val="3633790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emphasis, not diagnosis </a:t>
            </a:r>
          </a:p>
        </p:txBody>
      </p:sp>
      <p:sp>
        <p:nvSpPr>
          <p:cNvPr id="4" name="Slide Number Placeholder 3"/>
          <p:cNvSpPr>
            <a:spLocks noGrp="1"/>
          </p:cNvSpPr>
          <p:nvPr>
            <p:ph type="sldNum" sz="quarter" idx="5"/>
          </p:nvPr>
        </p:nvSpPr>
        <p:spPr/>
        <p:txBody>
          <a:bodyPr/>
          <a:lstStyle/>
          <a:p>
            <a:fld id="{DCC5F8F0-0BBD-0C43-9F51-8A58A250CD0F}" type="slidenum">
              <a:rPr lang="en-US" smtClean="0"/>
              <a:t>14</a:t>
            </a:fld>
            <a:endParaRPr lang="en-US"/>
          </a:p>
        </p:txBody>
      </p:sp>
    </p:spTree>
    <p:extLst>
      <p:ext uri="{BB962C8B-B14F-4D97-AF65-F5344CB8AC3E}">
        <p14:creationId xmlns:p14="http://schemas.microsoft.com/office/powerpoint/2010/main" val="1605917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based on Fick?</a:t>
            </a:r>
          </a:p>
          <a:p>
            <a:endParaRPr lang="en-US" dirty="0"/>
          </a:p>
          <a:p>
            <a:r>
              <a:rPr lang="en-US" dirty="0"/>
              <a:t>Tobin comprehensive physiology</a:t>
            </a:r>
          </a:p>
          <a:p>
            <a:endParaRPr lang="en-US" dirty="0"/>
          </a:p>
          <a:p>
            <a:r>
              <a:rPr lang="en-US" sz="1200" kern="1200" dirty="0">
                <a:solidFill>
                  <a:schemeClr val="tx1"/>
                </a:solidFill>
                <a:effectLst/>
                <a:latin typeface="+mn-lt"/>
                <a:ea typeface="+mn-ea"/>
                <a:cs typeface="+mn-cs"/>
              </a:rPr>
              <a:t>Controller system sensitivity can be evaluated by forcing an increase in PaCO2 and measuring a subsequent increase in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 straight line, where change in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per mmHg paCO2 = sensitivity.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-normal range in healthy adults is 0.5 to 8.0 L/min/mmHg (1.5-5.0 in 80% of subjects) (269) - 269 - Tobin MJ, Gardner WN. Monitoring of the control of ventilation. In: Tobin MJ, editor. Principles and Practice of Intensive Care Monitoring. New York: McGraw-Hill, Inc., 1998, pp. 415-464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a:t>
            </a:fld>
            <a:endParaRPr lang="en-US"/>
          </a:p>
        </p:txBody>
      </p:sp>
    </p:spTree>
    <p:extLst>
      <p:ext uri="{BB962C8B-B14F-4D97-AF65-F5344CB8AC3E}">
        <p14:creationId xmlns:p14="http://schemas.microsoft.com/office/powerpoint/2010/main" val="1126863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26A6-B9E2-4149-9988-552CEC88C7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81D8E4-779A-4A42-BCA4-AFA8FC91E4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352A0F-428C-E847-ACBF-6B2487E81CB7}"/>
              </a:ext>
            </a:extLst>
          </p:cNvPr>
          <p:cNvSpPr>
            <a:spLocks noGrp="1"/>
          </p:cNvSpPr>
          <p:nvPr>
            <p:ph type="dt" sz="half" idx="10"/>
          </p:nvPr>
        </p:nvSpPr>
        <p:spPr/>
        <p:txBody>
          <a:bodyPr/>
          <a:lstStyle/>
          <a:p>
            <a:fld id="{EF10F0B6-7063-E04A-A698-E0513BA67596}" type="datetimeFigureOut">
              <a:rPr lang="en-US" smtClean="0"/>
              <a:t>9/1/25</a:t>
            </a:fld>
            <a:endParaRPr lang="en-US"/>
          </a:p>
        </p:txBody>
      </p:sp>
      <p:sp>
        <p:nvSpPr>
          <p:cNvPr id="5" name="Footer Placeholder 4">
            <a:extLst>
              <a:ext uri="{FF2B5EF4-FFF2-40B4-BE49-F238E27FC236}">
                <a16:creationId xmlns:a16="http://schemas.microsoft.com/office/drawing/2014/main" id="{43F51CA8-9C48-1743-9E70-13A44E91F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239EA-5D11-AD44-800B-0440D9E26129}"/>
              </a:ext>
            </a:extLst>
          </p:cNvPr>
          <p:cNvSpPr>
            <a:spLocks noGrp="1"/>
          </p:cNvSpPr>
          <p:nvPr>
            <p:ph type="sldNum" sz="quarter" idx="12"/>
          </p:nvPr>
        </p:nvSpPr>
        <p:spPr/>
        <p:txBody>
          <a:bodyPr/>
          <a:lstStyle/>
          <a:p>
            <a:fld id="{3F1A654D-D854-AF46-86A0-0340D1FF2E5A}" type="slidenum">
              <a:rPr lang="en-US" smtClean="0"/>
              <a:t>‹#›</a:t>
            </a:fld>
            <a:endParaRPr lang="en-US"/>
          </a:p>
        </p:txBody>
      </p:sp>
    </p:spTree>
    <p:extLst>
      <p:ext uri="{BB962C8B-B14F-4D97-AF65-F5344CB8AC3E}">
        <p14:creationId xmlns:p14="http://schemas.microsoft.com/office/powerpoint/2010/main" val="1818219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DD57-6922-3F4C-BC19-2E4553361A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181090-0F86-8D43-ACB0-C80D61CF6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6DF0B-3697-3E47-8DD6-2373E3DD1957}"/>
              </a:ext>
            </a:extLst>
          </p:cNvPr>
          <p:cNvSpPr>
            <a:spLocks noGrp="1"/>
          </p:cNvSpPr>
          <p:nvPr>
            <p:ph type="dt" sz="half" idx="10"/>
          </p:nvPr>
        </p:nvSpPr>
        <p:spPr/>
        <p:txBody>
          <a:bodyPr/>
          <a:lstStyle/>
          <a:p>
            <a:fld id="{EF10F0B6-7063-E04A-A698-E0513BA67596}" type="datetimeFigureOut">
              <a:rPr lang="en-US" smtClean="0"/>
              <a:t>9/1/25</a:t>
            </a:fld>
            <a:endParaRPr lang="en-US"/>
          </a:p>
        </p:txBody>
      </p:sp>
      <p:sp>
        <p:nvSpPr>
          <p:cNvPr id="5" name="Footer Placeholder 4">
            <a:extLst>
              <a:ext uri="{FF2B5EF4-FFF2-40B4-BE49-F238E27FC236}">
                <a16:creationId xmlns:a16="http://schemas.microsoft.com/office/drawing/2014/main" id="{E088EF24-2FC9-6A45-9FC7-716252DCC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7C5EB-DECE-1E4F-83EA-A99A50284B79}"/>
              </a:ext>
            </a:extLst>
          </p:cNvPr>
          <p:cNvSpPr>
            <a:spLocks noGrp="1"/>
          </p:cNvSpPr>
          <p:nvPr>
            <p:ph type="sldNum" sz="quarter" idx="12"/>
          </p:nvPr>
        </p:nvSpPr>
        <p:spPr/>
        <p:txBody>
          <a:bodyPr/>
          <a:lstStyle/>
          <a:p>
            <a:fld id="{3F1A654D-D854-AF46-86A0-0340D1FF2E5A}" type="slidenum">
              <a:rPr lang="en-US" smtClean="0"/>
              <a:t>‹#›</a:t>
            </a:fld>
            <a:endParaRPr lang="en-US"/>
          </a:p>
        </p:txBody>
      </p:sp>
    </p:spTree>
    <p:extLst>
      <p:ext uri="{BB962C8B-B14F-4D97-AF65-F5344CB8AC3E}">
        <p14:creationId xmlns:p14="http://schemas.microsoft.com/office/powerpoint/2010/main" val="1081809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1F41A6-7424-8348-B3B5-15249A3029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46F944-E005-C043-85FF-188AB5C91C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1F34C-337F-1A47-892E-FB78500DFA55}"/>
              </a:ext>
            </a:extLst>
          </p:cNvPr>
          <p:cNvSpPr>
            <a:spLocks noGrp="1"/>
          </p:cNvSpPr>
          <p:nvPr>
            <p:ph type="dt" sz="half" idx="10"/>
          </p:nvPr>
        </p:nvSpPr>
        <p:spPr/>
        <p:txBody>
          <a:bodyPr/>
          <a:lstStyle/>
          <a:p>
            <a:fld id="{EF10F0B6-7063-E04A-A698-E0513BA67596}" type="datetimeFigureOut">
              <a:rPr lang="en-US" smtClean="0"/>
              <a:t>9/1/25</a:t>
            </a:fld>
            <a:endParaRPr lang="en-US"/>
          </a:p>
        </p:txBody>
      </p:sp>
      <p:sp>
        <p:nvSpPr>
          <p:cNvPr id="5" name="Footer Placeholder 4">
            <a:extLst>
              <a:ext uri="{FF2B5EF4-FFF2-40B4-BE49-F238E27FC236}">
                <a16:creationId xmlns:a16="http://schemas.microsoft.com/office/drawing/2014/main" id="{395D91FE-CAC4-204B-9304-9193A8D7B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CCED2-E2C3-EC44-A5F6-FCBE58B22B11}"/>
              </a:ext>
            </a:extLst>
          </p:cNvPr>
          <p:cNvSpPr>
            <a:spLocks noGrp="1"/>
          </p:cNvSpPr>
          <p:nvPr>
            <p:ph type="sldNum" sz="quarter" idx="12"/>
          </p:nvPr>
        </p:nvSpPr>
        <p:spPr/>
        <p:txBody>
          <a:bodyPr/>
          <a:lstStyle/>
          <a:p>
            <a:fld id="{3F1A654D-D854-AF46-86A0-0340D1FF2E5A}" type="slidenum">
              <a:rPr lang="en-US" smtClean="0"/>
              <a:t>‹#›</a:t>
            </a:fld>
            <a:endParaRPr lang="en-US"/>
          </a:p>
        </p:txBody>
      </p:sp>
    </p:spTree>
    <p:extLst>
      <p:ext uri="{BB962C8B-B14F-4D97-AF65-F5344CB8AC3E}">
        <p14:creationId xmlns:p14="http://schemas.microsoft.com/office/powerpoint/2010/main" val="3446849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139E-31D5-9947-941A-1372D1842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7E66B-25D7-D14A-91B0-24524AE82B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FAFDF-C840-A546-B10B-1AC134E69018}"/>
              </a:ext>
            </a:extLst>
          </p:cNvPr>
          <p:cNvSpPr>
            <a:spLocks noGrp="1"/>
          </p:cNvSpPr>
          <p:nvPr>
            <p:ph type="dt" sz="half" idx="10"/>
          </p:nvPr>
        </p:nvSpPr>
        <p:spPr/>
        <p:txBody>
          <a:bodyPr/>
          <a:lstStyle/>
          <a:p>
            <a:fld id="{EF10F0B6-7063-E04A-A698-E0513BA67596}" type="datetimeFigureOut">
              <a:rPr lang="en-US" smtClean="0"/>
              <a:t>9/1/25</a:t>
            </a:fld>
            <a:endParaRPr lang="en-US"/>
          </a:p>
        </p:txBody>
      </p:sp>
      <p:sp>
        <p:nvSpPr>
          <p:cNvPr id="5" name="Footer Placeholder 4">
            <a:extLst>
              <a:ext uri="{FF2B5EF4-FFF2-40B4-BE49-F238E27FC236}">
                <a16:creationId xmlns:a16="http://schemas.microsoft.com/office/drawing/2014/main" id="{4EB563A6-596D-7449-9927-25CFE6063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5873A-93D2-9446-8E45-96735C0F20E6}"/>
              </a:ext>
            </a:extLst>
          </p:cNvPr>
          <p:cNvSpPr>
            <a:spLocks noGrp="1"/>
          </p:cNvSpPr>
          <p:nvPr>
            <p:ph type="sldNum" sz="quarter" idx="12"/>
          </p:nvPr>
        </p:nvSpPr>
        <p:spPr/>
        <p:txBody>
          <a:bodyPr/>
          <a:lstStyle/>
          <a:p>
            <a:fld id="{3F1A654D-D854-AF46-86A0-0340D1FF2E5A}" type="slidenum">
              <a:rPr lang="en-US" smtClean="0"/>
              <a:t>‹#›</a:t>
            </a:fld>
            <a:endParaRPr lang="en-US"/>
          </a:p>
        </p:txBody>
      </p:sp>
    </p:spTree>
    <p:extLst>
      <p:ext uri="{BB962C8B-B14F-4D97-AF65-F5344CB8AC3E}">
        <p14:creationId xmlns:p14="http://schemas.microsoft.com/office/powerpoint/2010/main" val="2083470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4DCDE-0C1A-DC41-A01C-E38F8ECD9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2405A7-5EE0-FF49-9347-2F5955A230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FAD03B-1F04-984A-A348-17946D91274D}"/>
              </a:ext>
            </a:extLst>
          </p:cNvPr>
          <p:cNvSpPr>
            <a:spLocks noGrp="1"/>
          </p:cNvSpPr>
          <p:nvPr>
            <p:ph type="dt" sz="half" idx="10"/>
          </p:nvPr>
        </p:nvSpPr>
        <p:spPr/>
        <p:txBody>
          <a:bodyPr/>
          <a:lstStyle/>
          <a:p>
            <a:fld id="{EF10F0B6-7063-E04A-A698-E0513BA67596}" type="datetimeFigureOut">
              <a:rPr lang="en-US" smtClean="0"/>
              <a:t>9/1/25</a:t>
            </a:fld>
            <a:endParaRPr lang="en-US"/>
          </a:p>
        </p:txBody>
      </p:sp>
      <p:sp>
        <p:nvSpPr>
          <p:cNvPr id="5" name="Footer Placeholder 4">
            <a:extLst>
              <a:ext uri="{FF2B5EF4-FFF2-40B4-BE49-F238E27FC236}">
                <a16:creationId xmlns:a16="http://schemas.microsoft.com/office/drawing/2014/main" id="{3AE6B5CC-3A70-1A4F-A5FF-D19CA4FC9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63560-E87E-194B-B54E-E58156C46E98}"/>
              </a:ext>
            </a:extLst>
          </p:cNvPr>
          <p:cNvSpPr>
            <a:spLocks noGrp="1"/>
          </p:cNvSpPr>
          <p:nvPr>
            <p:ph type="sldNum" sz="quarter" idx="12"/>
          </p:nvPr>
        </p:nvSpPr>
        <p:spPr/>
        <p:txBody>
          <a:bodyPr/>
          <a:lstStyle/>
          <a:p>
            <a:fld id="{3F1A654D-D854-AF46-86A0-0340D1FF2E5A}" type="slidenum">
              <a:rPr lang="en-US" smtClean="0"/>
              <a:t>‹#›</a:t>
            </a:fld>
            <a:endParaRPr lang="en-US"/>
          </a:p>
        </p:txBody>
      </p:sp>
    </p:spTree>
    <p:extLst>
      <p:ext uri="{BB962C8B-B14F-4D97-AF65-F5344CB8AC3E}">
        <p14:creationId xmlns:p14="http://schemas.microsoft.com/office/powerpoint/2010/main" val="3970693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398E6-473C-0643-A1E6-F44E50F82B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1C5485-C8E7-A643-8EDC-1FC74F6C5B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2E6966-CC07-DF47-9456-06677474C3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2CF3DA-DA9C-0A45-AE84-D21B28B5FC99}"/>
              </a:ext>
            </a:extLst>
          </p:cNvPr>
          <p:cNvSpPr>
            <a:spLocks noGrp="1"/>
          </p:cNvSpPr>
          <p:nvPr>
            <p:ph type="dt" sz="half" idx="10"/>
          </p:nvPr>
        </p:nvSpPr>
        <p:spPr/>
        <p:txBody>
          <a:bodyPr/>
          <a:lstStyle/>
          <a:p>
            <a:fld id="{EF10F0B6-7063-E04A-A698-E0513BA67596}" type="datetimeFigureOut">
              <a:rPr lang="en-US" smtClean="0"/>
              <a:t>9/1/25</a:t>
            </a:fld>
            <a:endParaRPr lang="en-US"/>
          </a:p>
        </p:txBody>
      </p:sp>
      <p:sp>
        <p:nvSpPr>
          <p:cNvPr id="6" name="Footer Placeholder 5">
            <a:extLst>
              <a:ext uri="{FF2B5EF4-FFF2-40B4-BE49-F238E27FC236}">
                <a16:creationId xmlns:a16="http://schemas.microsoft.com/office/drawing/2014/main" id="{7B1FDC06-752A-3147-8652-BCF958FAA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1D1A3F-76F2-254D-865D-221FB0D88DC8}"/>
              </a:ext>
            </a:extLst>
          </p:cNvPr>
          <p:cNvSpPr>
            <a:spLocks noGrp="1"/>
          </p:cNvSpPr>
          <p:nvPr>
            <p:ph type="sldNum" sz="quarter" idx="12"/>
          </p:nvPr>
        </p:nvSpPr>
        <p:spPr/>
        <p:txBody>
          <a:bodyPr/>
          <a:lstStyle/>
          <a:p>
            <a:fld id="{3F1A654D-D854-AF46-86A0-0340D1FF2E5A}" type="slidenum">
              <a:rPr lang="en-US" smtClean="0"/>
              <a:t>‹#›</a:t>
            </a:fld>
            <a:endParaRPr lang="en-US"/>
          </a:p>
        </p:txBody>
      </p:sp>
    </p:spTree>
    <p:extLst>
      <p:ext uri="{BB962C8B-B14F-4D97-AF65-F5344CB8AC3E}">
        <p14:creationId xmlns:p14="http://schemas.microsoft.com/office/powerpoint/2010/main" val="456156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1E04C-B31B-E543-A42F-39A22499BD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000D5D-9330-DF48-A24E-A130A37E4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07AE03-28F0-3649-8E45-4593245B70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034D3A-75C5-AF48-8811-2E24528EF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E22EBD-62D3-E54C-870F-9F9B3A3D80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BA4095-1499-5445-B8C2-4FF991CD96CD}"/>
              </a:ext>
            </a:extLst>
          </p:cNvPr>
          <p:cNvSpPr>
            <a:spLocks noGrp="1"/>
          </p:cNvSpPr>
          <p:nvPr>
            <p:ph type="dt" sz="half" idx="10"/>
          </p:nvPr>
        </p:nvSpPr>
        <p:spPr/>
        <p:txBody>
          <a:bodyPr/>
          <a:lstStyle/>
          <a:p>
            <a:fld id="{EF10F0B6-7063-E04A-A698-E0513BA67596}" type="datetimeFigureOut">
              <a:rPr lang="en-US" smtClean="0"/>
              <a:t>9/1/25</a:t>
            </a:fld>
            <a:endParaRPr lang="en-US"/>
          </a:p>
        </p:txBody>
      </p:sp>
      <p:sp>
        <p:nvSpPr>
          <p:cNvPr id="8" name="Footer Placeholder 7">
            <a:extLst>
              <a:ext uri="{FF2B5EF4-FFF2-40B4-BE49-F238E27FC236}">
                <a16:creationId xmlns:a16="http://schemas.microsoft.com/office/drawing/2014/main" id="{4A7BE425-17A8-7D4D-AC52-7DAA21BED1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8F6ACD-7212-DA47-9C46-155B96CA6344}"/>
              </a:ext>
            </a:extLst>
          </p:cNvPr>
          <p:cNvSpPr>
            <a:spLocks noGrp="1"/>
          </p:cNvSpPr>
          <p:nvPr>
            <p:ph type="sldNum" sz="quarter" idx="12"/>
          </p:nvPr>
        </p:nvSpPr>
        <p:spPr/>
        <p:txBody>
          <a:bodyPr/>
          <a:lstStyle/>
          <a:p>
            <a:fld id="{3F1A654D-D854-AF46-86A0-0340D1FF2E5A}" type="slidenum">
              <a:rPr lang="en-US" smtClean="0"/>
              <a:t>‹#›</a:t>
            </a:fld>
            <a:endParaRPr lang="en-US"/>
          </a:p>
        </p:txBody>
      </p:sp>
    </p:spTree>
    <p:extLst>
      <p:ext uri="{BB962C8B-B14F-4D97-AF65-F5344CB8AC3E}">
        <p14:creationId xmlns:p14="http://schemas.microsoft.com/office/powerpoint/2010/main" val="1245469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B42E-DF55-A04A-ACE8-5BDD0C2743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3AD107-52A4-474B-A662-2262069B6BE5}"/>
              </a:ext>
            </a:extLst>
          </p:cNvPr>
          <p:cNvSpPr>
            <a:spLocks noGrp="1"/>
          </p:cNvSpPr>
          <p:nvPr>
            <p:ph type="dt" sz="half" idx="10"/>
          </p:nvPr>
        </p:nvSpPr>
        <p:spPr/>
        <p:txBody>
          <a:bodyPr/>
          <a:lstStyle/>
          <a:p>
            <a:fld id="{EF10F0B6-7063-E04A-A698-E0513BA67596}" type="datetimeFigureOut">
              <a:rPr lang="en-US" smtClean="0"/>
              <a:t>9/1/25</a:t>
            </a:fld>
            <a:endParaRPr lang="en-US"/>
          </a:p>
        </p:txBody>
      </p:sp>
      <p:sp>
        <p:nvSpPr>
          <p:cNvPr id="4" name="Footer Placeholder 3">
            <a:extLst>
              <a:ext uri="{FF2B5EF4-FFF2-40B4-BE49-F238E27FC236}">
                <a16:creationId xmlns:a16="http://schemas.microsoft.com/office/drawing/2014/main" id="{13930E51-46E4-2B41-A481-7C988CAC7A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7B6ECB-C35E-414B-BC59-9BE9BBF920DF}"/>
              </a:ext>
            </a:extLst>
          </p:cNvPr>
          <p:cNvSpPr>
            <a:spLocks noGrp="1"/>
          </p:cNvSpPr>
          <p:nvPr>
            <p:ph type="sldNum" sz="quarter" idx="12"/>
          </p:nvPr>
        </p:nvSpPr>
        <p:spPr/>
        <p:txBody>
          <a:bodyPr/>
          <a:lstStyle/>
          <a:p>
            <a:fld id="{3F1A654D-D854-AF46-86A0-0340D1FF2E5A}" type="slidenum">
              <a:rPr lang="en-US" smtClean="0"/>
              <a:t>‹#›</a:t>
            </a:fld>
            <a:endParaRPr lang="en-US"/>
          </a:p>
        </p:txBody>
      </p:sp>
    </p:spTree>
    <p:extLst>
      <p:ext uri="{BB962C8B-B14F-4D97-AF65-F5344CB8AC3E}">
        <p14:creationId xmlns:p14="http://schemas.microsoft.com/office/powerpoint/2010/main" val="144549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1A063-6011-AC40-A06F-029158042F84}"/>
              </a:ext>
            </a:extLst>
          </p:cNvPr>
          <p:cNvSpPr>
            <a:spLocks noGrp="1"/>
          </p:cNvSpPr>
          <p:nvPr>
            <p:ph type="dt" sz="half" idx="10"/>
          </p:nvPr>
        </p:nvSpPr>
        <p:spPr/>
        <p:txBody>
          <a:bodyPr/>
          <a:lstStyle/>
          <a:p>
            <a:fld id="{EF10F0B6-7063-E04A-A698-E0513BA67596}" type="datetimeFigureOut">
              <a:rPr lang="en-US" smtClean="0"/>
              <a:t>9/1/25</a:t>
            </a:fld>
            <a:endParaRPr lang="en-US"/>
          </a:p>
        </p:txBody>
      </p:sp>
      <p:sp>
        <p:nvSpPr>
          <p:cNvPr id="3" name="Footer Placeholder 2">
            <a:extLst>
              <a:ext uri="{FF2B5EF4-FFF2-40B4-BE49-F238E27FC236}">
                <a16:creationId xmlns:a16="http://schemas.microsoft.com/office/drawing/2014/main" id="{285F282A-1706-E341-9F89-013A2CD68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B4C1CE-8F28-E646-A211-70A36C83B11C}"/>
              </a:ext>
            </a:extLst>
          </p:cNvPr>
          <p:cNvSpPr>
            <a:spLocks noGrp="1"/>
          </p:cNvSpPr>
          <p:nvPr>
            <p:ph type="sldNum" sz="quarter" idx="12"/>
          </p:nvPr>
        </p:nvSpPr>
        <p:spPr/>
        <p:txBody>
          <a:bodyPr/>
          <a:lstStyle/>
          <a:p>
            <a:fld id="{3F1A654D-D854-AF46-86A0-0340D1FF2E5A}" type="slidenum">
              <a:rPr lang="en-US" smtClean="0"/>
              <a:t>‹#›</a:t>
            </a:fld>
            <a:endParaRPr lang="en-US"/>
          </a:p>
        </p:txBody>
      </p:sp>
    </p:spTree>
    <p:extLst>
      <p:ext uri="{BB962C8B-B14F-4D97-AF65-F5344CB8AC3E}">
        <p14:creationId xmlns:p14="http://schemas.microsoft.com/office/powerpoint/2010/main" val="206419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35CA-6547-BF41-8067-3EFDF3100E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BCACCF-04F0-7A44-8243-FB25310379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BAD82C-3F46-4341-BFC0-50EEE3D21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2614C9-BE71-4A4D-A2F7-530A6CD4F5A9}"/>
              </a:ext>
            </a:extLst>
          </p:cNvPr>
          <p:cNvSpPr>
            <a:spLocks noGrp="1"/>
          </p:cNvSpPr>
          <p:nvPr>
            <p:ph type="dt" sz="half" idx="10"/>
          </p:nvPr>
        </p:nvSpPr>
        <p:spPr/>
        <p:txBody>
          <a:bodyPr/>
          <a:lstStyle/>
          <a:p>
            <a:fld id="{EF10F0B6-7063-E04A-A698-E0513BA67596}" type="datetimeFigureOut">
              <a:rPr lang="en-US" smtClean="0"/>
              <a:t>9/1/25</a:t>
            </a:fld>
            <a:endParaRPr lang="en-US"/>
          </a:p>
        </p:txBody>
      </p:sp>
      <p:sp>
        <p:nvSpPr>
          <p:cNvPr id="6" name="Footer Placeholder 5">
            <a:extLst>
              <a:ext uri="{FF2B5EF4-FFF2-40B4-BE49-F238E27FC236}">
                <a16:creationId xmlns:a16="http://schemas.microsoft.com/office/drawing/2014/main" id="{516A7DCF-A72D-3B49-98C7-ECCAA9D4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DC809-4815-1349-A5EB-6918A3BD2473}"/>
              </a:ext>
            </a:extLst>
          </p:cNvPr>
          <p:cNvSpPr>
            <a:spLocks noGrp="1"/>
          </p:cNvSpPr>
          <p:nvPr>
            <p:ph type="sldNum" sz="quarter" idx="12"/>
          </p:nvPr>
        </p:nvSpPr>
        <p:spPr/>
        <p:txBody>
          <a:bodyPr/>
          <a:lstStyle/>
          <a:p>
            <a:fld id="{3F1A654D-D854-AF46-86A0-0340D1FF2E5A}" type="slidenum">
              <a:rPr lang="en-US" smtClean="0"/>
              <a:t>‹#›</a:t>
            </a:fld>
            <a:endParaRPr lang="en-US"/>
          </a:p>
        </p:txBody>
      </p:sp>
    </p:spTree>
    <p:extLst>
      <p:ext uri="{BB962C8B-B14F-4D97-AF65-F5344CB8AC3E}">
        <p14:creationId xmlns:p14="http://schemas.microsoft.com/office/powerpoint/2010/main" val="175100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5218-EDD4-294F-98F9-7EBE24BCE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2D6D7E-16E1-8F45-9929-9A8C80255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7859A-4AB1-6B49-9E12-25051B47B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694958-FC38-8B48-9CBD-3003CC363FA9}"/>
              </a:ext>
            </a:extLst>
          </p:cNvPr>
          <p:cNvSpPr>
            <a:spLocks noGrp="1"/>
          </p:cNvSpPr>
          <p:nvPr>
            <p:ph type="dt" sz="half" idx="10"/>
          </p:nvPr>
        </p:nvSpPr>
        <p:spPr/>
        <p:txBody>
          <a:bodyPr/>
          <a:lstStyle/>
          <a:p>
            <a:fld id="{EF10F0B6-7063-E04A-A698-E0513BA67596}" type="datetimeFigureOut">
              <a:rPr lang="en-US" smtClean="0"/>
              <a:t>9/1/25</a:t>
            </a:fld>
            <a:endParaRPr lang="en-US"/>
          </a:p>
        </p:txBody>
      </p:sp>
      <p:sp>
        <p:nvSpPr>
          <p:cNvPr id="6" name="Footer Placeholder 5">
            <a:extLst>
              <a:ext uri="{FF2B5EF4-FFF2-40B4-BE49-F238E27FC236}">
                <a16:creationId xmlns:a16="http://schemas.microsoft.com/office/drawing/2014/main" id="{9C3B3583-B2FE-904C-BE31-2F961E001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89C15-CDA2-E24A-9BD2-40FA6541C2F8}"/>
              </a:ext>
            </a:extLst>
          </p:cNvPr>
          <p:cNvSpPr>
            <a:spLocks noGrp="1"/>
          </p:cNvSpPr>
          <p:nvPr>
            <p:ph type="sldNum" sz="quarter" idx="12"/>
          </p:nvPr>
        </p:nvSpPr>
        <p:spPr/>
        <p:txBody>
          <a:bodyPr/>
          <a:lstStyle/>
          <a:p>
            <a:fld id="{3F1A654D-D854-AF46-86A0-0340D1FF2E5A}" type="slidenum">
              <a:rPr lang="en-US" smtClean="0"/>
              <a:t>‹#›</a:t>
            </a:fld>
            <a:endParaRPr lang="en-US"/>
          </a:p>
        </p:txBody>
      </p:sp>
    </p:spTree>
    <p:extLst>
      <p:ext uri="{BB962C8B-B14F-4D97-AF65-F5344CB8AC3E}">
        <p14:creationId xmlns:p14="http://schemas.microsoft.com/office/powerpoint/2010/main" val="3439141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AC964-7B62-A649-BF1E-9D09CB276C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C4CED6-251E-CB48-B7B3-06B19E2DC7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893C8-8D81-4346-8F0E-0C5D70F4EF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10F0B6-7063-E04A-A698-E0513BA67596}" type="datetimeFigureOut">
              <a:rPr lang="en-US" smtClean="0"/>
              <a:t>9/1/25</a:t>
            </a:fld>
            <a:endParaRPr lang="en-US"/>
          </a:p>
        </p:txBody>
      </p:sp>
      <p:sp>
        <p:nvSpPr>
          <p:cNvPr id="5" name="Footer Placeholder 4">
            <a:extLst>
              <a:ext uri="{FF2B5EF4-FFF2-40B4-BE49-F238E27FC236}">
                <a16:creationId xmlns:a16="http://schemas.microsoft.com/office/drawing/2014/main" id="{2578FD72-0204-CA43-A498-D71E218FD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C03A8A-35FB-1E48-AE8E-172BE64539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A654D-D854-AF46-86A0-0340D1FF2E5A}" type="slidenum">
              <a:rPr lang="en-US" smtClean="0"/>
              <a:t>‹#›</a:t>
            </a:fld>
            <a:endParaRPr lang="en-US"/>
          </a:p>
        </p:txBody>
      </p:sp>
    </p:spTree>
    <p:extLst>
      <p:ext uri="{BB962C8B-B14F-4D97-AF65-F5344CB8AC3E}">
        <p14:creationId xmlns:p14="http://schemas.microsoft.com/office/powerpoint/2010/main" val="1636320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152/jappl.2000.88.1.257"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36.xml.rels><?xml version="1.0" encoding="UTF-8" standalone="yes"?>
<Relationships xmlns="http://schemas.openxmlformats.org/package/2006/relationships"><Relationship Id="rId3" Type="http://schemas.openxmlformats.org/officeDocument/2006/relationships/hyperlink" Target="https://journals.lww.com/ccmjournal/fulltext/2021/12000/discordance_between_respiratory_drive_and_sedation.9.aspx" TargetMode="External"/><Relationship Id="rId2" Type="http://schemas.openxmlformats.org/officeDocument/2006/relationships/hyperlink" Target="https://journals.lww.com/ccmjournal/fulltext/2021/12000/managing_patient_ventilator_dyssynchrony_.18.aspx"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gif"/></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link.springer.com/article/10.1007/s00134-022-06640-1"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007/s00134-022-06696-z"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8.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Rich Thinking Emoji - Face Emoji Apple (649x696)">
            <a:extLst>
              <a:ext uri="{FF2B5EF4-FFF2-40B4-BE49-F238E27FC236}">
                <a16:creationId xmlns:a16="http://schemas.microsoft.com/office/drawing/2014/main" id="{B5F4407F-173D-9E49-86A2-1C7D9568E999}"/>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512E28-6F38-2E40-A04C-C85F46DFC907}"/>
              </a:ext>
            </a:extLst>
          </p:cNvPr>
          <p:cNvSpPr>
            <a:spLocks noGrp="1"/>
          </p:cNvSpPr>
          <p:nvPr>
            <p:ph type="ctrTitle"/>
          </p:nvPr>
        </p:nvSpPr>
        <p:spPr>
          <a:xfrm>
            <a:off x="477981" y="1122363"/>
            <a:ext cx="4023360" cy="3204134"/>
          </a:xfrm>
        </p:spPr>
        <p:txBody>
          <a:bodyPr anchor="b">
            <a:normAutofit/>
          </a:bodyPr>
          <a:lstStyle/>
          <a:p>
            <a:pPr algn="l"/>
            <a:r>
              <a:rPr lang="en-US" sz="4800"/>
              <a:t>How permissive, and for how long.</a:t>
            </a:r>
          </a:p>
        </p:txBody>
      </p:sp>
      <p:sp>
        <p:nvSpPr>
          <p:cNvPr id="3" name="Subtitle 2">
            <a:extLst>
              <a:ext uri="{FF2B5EF4-FFF2-40B4-BE49-F238E27FC236}">
                <a16:creationId xmlns:a16="http://schemas.microsoft.com/office/drawing/2014/main" id="{B2A05A73-BC0E-ED45-BB9A-2529F8986C37}"/>
              </a:ext>
            </a:extLst>
          </p:cNvPr>
          <p:cNvSpPr>
            <a:spLocks noGrp="1"/>
          </p:cNvSpPr>
          <p:nvPr>
            <p:ph type="subTitle" idx="1"/>
          </p:nvPr>
        </p:nvSpPr>
        <p:spPr>
          <a:xfrm>
            <a:off x="477980" y="4872922"/>
            <a:ext cx="4023359" cy="1208141"/>
          </a:xfrm>
        </p:spPr>
        <p:txBody>
          <a:bodyPr>
            <a:normAutofit/>
          </a:bodyPr>
          <a:lstStyle/>
          <a:p>
            <a:pPr algn="l"/>
            <a:r>
              <a:rPr lang="en-US" sz="2000"/>
              <a:t>Brian Locke MD</a:t>
            </a:r>
          </a:p>
          <a:p>
            <a:pPr algn="l"/>
            <a:r>
              <a:rPr lang="en-US" sz="2000"/>
              <a:t>Fellow</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918AE78-0AF0-7F44-95EB-EDBF04D870A5}"/>
              </a:ext>
            </a:extLst>
          </p:cNvPr>
          <p:cNvSpPr txBox="1"/>
          <p:nvPr/>
        </p:nvSpPr>
        <p:spPr>
          <a:xfrm>
            <a:off x="6958721" y="1547391"/>
            <a:ext cx="497156" cy="1569660"/>
          </a:xfrm>
          <a:prstGeom prst="rect">
            <a:avLst/>
          </a:prstGeom>
          <a:noFill/>
        </p:spPr>
        <p:txBody>
          <a:bodyPr wrap="square" rtlCol="0">
            <a:spAutoFit/>
          </a:bodyPr>
          <a:lstStyle/>
          <a:p>
            <a:r>
              <a:rPr lang="en-US" sz="9600" dirty="0">
                <a:solidFill>
                  <a:schemeClr val="bg1"/>
                </a:solidFill>
              </a:rPr>
              <a:t>C</a:t>
            </a:r>
          </a:p>
        </p:txBody>
      </p:sp>
      <p:sp>
        <p:nvSpPr>
          <p:cNvPr id="11" name="TextBox 10">
            <a:extLst>
              <a:ext uri="{FF2B5EF4-FFF2-40B4-BE49-F238E27FC236}">
                <a16:creationId xmlns:a16="http://schemas.microsoft.com/office/drawing/2014/main" id="{0438455A-0E4A-184B-B40D-47776229EE43}"/>
              </a:ext>
            </a:extLst>
          </p:cNvPr>
          <p:cNvSpPr txBox="1"/>
          <p:nvPr/>
        </p:nvSpPr>
        <p:spPr>
          <a:xfrm>
            <a:off x="10862505" y="3762090"/>
            <a:ext cx="497156" cy="1569660"/>
          </a:xfrm>
          <a:prstGeom prst="rect">
            <a:avLst/>
          </a:prstGeom>
          <a:noFill/>
        </p:spPr>
        <p:txBody>
          <a:bodyPr wrap="square" rtlCol="0">
            <a:spAutoFit/>
          </a:bodyPr>
          <a:lstStyle/>
          <a:p>
            <a:r>
              <a:rPr lang="en-US" sz="9600" dirty="0">
                <a:solidFill>
                  <a:schemeClr val="bg1"/>
                </a:solidFill>
              </a:rPr>
              <a:t>2</a:t>
            </a:r>
          </a:p>
        </p:txBody>
      </p:sp>
    </p:spTree>
    <p:extLst>
      <p:ext uri="{BB962C8B-B14F-4D97-AF65-F5344CB8AC3E}">
        <p14:creationId xmlns:p14="http://schemas.microsoft.com/office/powerpoint/2010/main" val="190004022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1E15C-E7E1-354E-ADDB-D277EB0C8AD3}"/>
              </a:ext>
            </a:extLst>
          </p:cNvPr>
          <p:cNvPicPr>
            <a:picLocks noChangeAspect="1"/>
          </p:cNvPicPr>
          <p:nvPr/>
        </p:nvPicPr>
        <p:blipFill>
          <a:blip r:embed="rId2"/>
          <a:stretch>
            <a:fillRect/>
          </a:stretch>
        </p:blipFill>
        <p:spPr>
          <a:xfrm>
            <a:off x="3002692" y="1104564"/>
            <a:ext cx="8945569" cy="4929465"/>
          </a:xfrm>
          <a:prstGeom prst="rect">
            <a:avLst/>
          </a:prstGeom>
        </p:spPr>
      </p:pic>
      <p:pic>
        <p:nvPicPr>
          <p:cNvPr id="7" name="Picture 2" descr="Coke can Coca-Cola 1 can delivery | Cornershop by Uber">
            <a:extLst>
              <a:ext uri="{FF2B5EF4-FFF2-40B4-BE49-F238E27FC236}">
                <a16:creationId xmlns:a16="http://schemas.microsoft.com/office/drawing/2014/main" id="{989AC9D6-A53D-8946-A41A-DE30459B6B3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8897" y="1283793"/>
            <a:ext cx="2100918" cy="35814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D2AB81FE-F57D-FD46-A7F2-03753E52CB31}"/>
              </a:ext>
            </a:extLst>
          </p:cNvPr>
          <p:cNvSpPr txBox="1">
            <a:spLocks/>
          </p:cNvSpPr>
          <p:nvPr/>
        </p:nvSpPr>
        <p:spPr>
          <a:xfrm>
            <a:off x="987433" y="946277"/>
            <a:ext cx="1232647" cy="621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PCO2?</a:t>
            </a:r>
          </a:p>
        </p:txBody>
      </p:sp>
    </p:spTree>
    <p:extLst>
      <p:ext uri="{BB962C8B-B14F-4D97-AF65-F5344CB8AC3E}">
        <p14:creationId xmlns:p14="http://schemas.microsoft.com/office/powerpoint/2010/main" val="4289210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1E15C-E7E1-354E-ADDB-D277EB0C8AD3}"/>
              </a:ext>
            </a:extLst>
          </p:cNvPr>
          <p:cNvPicPr>
            <a:picLocks noChangeAspect="1"/>
          </p:cNvPicPr>
          <p:nvPr/>
        </p:nvPicPr>
        <p:blipFill>
          <a:blip r:embed="rId3"/>
          <a:stretch>
            <a:fillRect/>
          </a:stretch>
        </p:blipFill>
        <p:spPr>
          <a:xfrm>
            <a:off x="3002692" y="1104564"/>
            <a:ext cx="8945569" cy="4929465"/>
          </a:xfrm>
          <a:prstGeom prst="rect">
            <a:avLst/>
          </a:prstGeom>
        </p:spPr>
      </p:pic>
      <p:pic>
        <p:nvPicPr>
          <p:cNvPr id="7" name="Picture 2" descr="Coke can Coca-Cola 1 can delivery | Cornershop by Uber">
            <a:extLst>
              <a:ext uri="{FF2B5EF4-FFF2-40B4-BE49-F238E27FC236}">
                <a16:creationId xmlns:a16="http://schemas.microsoft.com/office/drawing/2014/main" id="{989AC9D6-A53D-8946-A41A-DE30459B6B3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8897" y="1283793"/>
            <a:ext cx="2100918" cy="35814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D2AB81FE-F57D-FD46-A7F2-03753E52CB31}"/>
              </a:ext>
            </a:extLst>
          </p:cNvPr>
          <p:cNvSpPr txBox="1">
            <a:spLocks/>
          </p:cNvSpPr>
          <p:nvPr/>
        </p:nvSpPr>
        <p:spPr>
          <a:xfrm>
            <a:off x="987433" y="946277"/>
            <a:ext cx="1232647" cy="621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PCO2?</a:t>
            </a:r>
          </a:p>
        </p:txBody>
      </p:sp>
      <p:sp>
        <p:nvSpPr>
          <p:cNvPr id="9" name="Rectangle 8">
            <a:extLst>
              <a:ext uri="{FF2B5EF4-FFF2-40B4-BE49-F238E27FC236}">
                <a16:creationId xmlns:a16="http://schemas.microsoft.com/office/drawing/2014/main" id="{1D99659A-27C4-C44C-A713-051E1085E743}"/>
              </a:ext>
            </a:extLst>
          </p:cNvPr>
          <p:cNvSpPr/>
          <p:nvPr/>
        </p:nvSpPr>
        <p:spPr>
          <a:xfrm>
            <a:off x="9857" y="4826675"/>
            <a:ext cx="2992835" cy="2031325"/>
          </a:xfrm>
          <a:prstGeom prst="rect">
            <a:avLst/>
          </a:prstGeom>
        </p:spPr>
        <p:txBody>
          <a:bodyPr wrap="square">
            <a:spAutoFit/>
          </a:bodyPr>
          <a:lstStyle/>
          <a:p>
            <a:pPr marL="285750" indent="-285750">
              <a:buFont typeface="Arial" panose="020B0604020202020204" pitchFamily="34" charset="0"/>
              <a:buChar char="•"/>
            </a:pPr>
            <a:r>
              <a:rPr lang="en-US" dirty="0"/>
              <a:t>2.2g CO2 * 1mol/44 g CO2 = 0.05 mol = 50 mmol</a:t>
            </a:r>
          </a:p>
          <a:p>
            <a:pPr marL="285750" indent="-285750">
              <a:buFont typeface="Arial" panose="020B0604020202020204" pitchFamily="34" charset="0"/>
              <a:buChar char="•"/>
            </a:pPr>
            <a:r>
              <a:rPr lang="en-US" dirty="0"/>
              <a:t>12 oz = 355 mL</a:t>
            </a:r>
          </a:p>
          <a:p>
            <a:pPr marL="285750" indent="-285750">
              <a:buFont typeface="Arial" panose="020B0604020202020204" pitchFamily="34" charset="0"/>
              <a:buChar char="•"/>
            </a:pPr>
            <a:r>
              <a:rPr lang="en-US" dirty="0"/>
              <a:t>50 mmol / 0.355 L = 140 mmol/L</a:t>
            </a:r>
          </a:p>
          <a:p>
            <a:endParaRPr lang="en-US" dirty="0"/>
          </a:p>
          <a:p>
            <a:endParaRPr lang="en-US" dirty="0"/>
          </a:p>
        </p:txBody>
      </p:sp>
      <p:cxnSp>
        <p:nvCxnSpPr>
          <p:cNvPr id="3" name="Straight Connector 2">
            <a:extLst>
              <a:ext uri="{FF2B5EF4-FFF2-40B4-BE49-F238E27FC236}">
                <a16:creationId xmlns:a16="http://schemas.microsoft.com/office/drawing/2014/main" id="{FC884019-7ED0-4B46-B00F-796EBC6180A9}"/>
              </a:ext>
            </a:extLst>
          </p:cNvPr>
          <p:cNvCxnSpPr/>
          <p:nvPr/>
        </p:nvCxnSpPr>
        <p:spPr>
          <a:xfrm>
            <a:off x="3188043" y="1865870"/>
            <a:ext cx="8513806" cy="0"/>
          </a:xfrm>
          <a:prstGeom prst="line">
            <a:avLst/>
          </a:prstGeom>
          <a:ln w="9842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9824308-F793-2F4E-8696-FAC39788245E}"/>
              </a:ext>
            </a:extLst>
          </p:cNvPr>
          <p:cNvSpPr txBox="1">
            <a:spLocks/>
          </p:cNvSpPr>
          <p:nvPr/>
        </p:nvSpPr>
        <p:spPr>
          <a:xfrm>
            <a:off x="3895389" y="1419717"/>
            <a:ext cx="1566297" cy="621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Cola Line</a:t>
            </a:r>
          </a:p>
        </p:txBody>
      </p:sp>
    </p:spTree>
    <p:extLst>
      <p:ext uri="{BB962C8B-B14F-4D97-AF65-F5344CB8AC3E}">
        <p14:creationId xmlns:p14="http://schemas.microsoft.com/office/powerpoint/2010/main" val="2575857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12C9F5-9192-E743-B8C0-0AEDF802DFB6}"/>
              </a:ext>
            </a:extLst>
          </p:cNvPr>
          <p:cNvPicPr>
            <a:picLocks noChangeAspect="1"/>
          </p:cNvPicPr>
          <p:nvPr/>
        </p:nvPicPr>
        <p:blipFill>
          <a:blip r:embed="rId3"/>
          <a:stretch>
            <a:fillRect/>
          </a:stretch>
        </p:blipFill>
        <p:spPr>
          <a:xfrm>
            <a:off x="514350" y="160639"/>
            <a:ext cx="11163300" cy="6477000"/>
          </a:xfrm>
          <a:prstGeom prst="rect">
            <a:avLst/>
          </a:prstGeom>
        </p:spPr>
      </p:pic>
      <p:sp>
        <p:nvSpPr>
          <p:cNvPr id="2" name="Frame 1">
            <a:extLst>
              <a:ext uri="{FF2B5EF4-FFF2-40B4-BE49-F238E27FC236}">
                <a16:creationId xmlns:a16="http://schemas.microsoft.com/office/drawing/2014/main" id="{EA319755-879B-7447-9DF3-B55D308AF583}"/>
              </a:ext>
            </a:extLst>
          </p:cNvPr>
          <p:cNvSpPr/>
          <p:nvPr/>
        </p:nvSpPr>
        <p:spPr>
          <a:xfrm>
            <a:off x="370703" y="2916195"/>
            <a:ext cx="11677135" cy="3721444"/>
          </a:xfrm>
          <a:prstGeom prst="frame">
            <a:avLst>
              <a:gd name="adj1" fmla="val 2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96551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C913-AA1A-214C-85AE-F4757501E5C0}"/>
              </a:ext>
            </a:extLst>
          </p:cNvPr>
          <p:cNvSpPr>
            <a:spLocks noGrp="1"/>
          </p:cNvSpPr>
          <p:nvPr>
            <p:ph type="title"/>
          </p:nvPr>
        </p:nvSpPr>
        <p:spPr/>
        <p:txBody>
          <a:bodyPr/>
          <a:lstStyle/>
          <a:p>
            <a:r>
              <a:rPr lang="en-US" dirty="0"/>
              <a:t>Another Patient</a:t>
            </a:r>
          </a:p>
        </p:txBody>
      </p:sp>
      <p:pic>
        <p:nvPicPr>
          <p:cNvPr id="4" name="Picture 3">
            <a:extLst>
              <a:ext uri="{FF2B5EF4-FFF2-40B4-BE49-F238E27FC236}">
                <a16:creationId xmlns:a16="http://schemas.microsoft.com/office/drawing/2014/main" id="{6CAB4236-EAC3-FF40-98F1-3BAE2B874DC9}"/>
              </a:ext>
            </a:extLst>
          </p:cNvPr>
          <p:cNvPicPr>
            <a:picLocks noChangeAspect="1"/>
          </p:cNvPicPr>
          <p:nvPr/>
        </p:nvPicPr>
        <p:blipFill>
          <a:blip r:embed="rId2"/>
          <a:stretch>
            <a:fillRect/>
          </a:stretch>
        </p:blipFill>
        <p:spPr>
          <a:xfrm>
            <a:off x="5640294" y="0"/>
            <a:ext cx="6551706" cy="6858000"/>
          </a:xfrm>
          <a:prstGeom prst="rect">
            <a:avLst/>
          </a:prstGeom>
        </p:spPr>
      </p:pic>
      <p:pic>
        <p:nvPicPr>
          <p:cNvPr id="5" name="Picture 4">
            <a:extLst>
              <a:ext uri="{FF2B5EF4-FFF2-40B4-BE49-F238E27FC236}">
                <a16:creationId xmlns:a16="http://schemas.microsoft.com/office/drawing/2014/main" id="{AD5FEA59-DBE4-2F4F-92C2-F23F6BCA74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52" y="2522226"/>
            <a:ext cx="5550542" cy="3504235"/>
          </a:xfrm>
          <a:prstGeom prst="rect">
            <a:avLst/>
          </a:prstGeom>
        </p:spPr>
      </p:pic>
    </p:spTree>
    <p:extLst>
      <p:ext uri="{BB962C8B-B14F-4D97-AF65-F5344CB8AC3E}">
        <p14:creationId xmlns:p14="http://schemas.microsoft.com/office/powerpoint/2010/main" val="2386686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37D1-DE74-D14B-9126-F077C7E45507}"/>
              </a:ext>
            </a:extLst>
          </p:cNvPr>
          <p:cNvSpPr>
            <a:spLocks noGrp="1"/>
          </p:cNvSpPr>
          <p:nvPr>
            <p:ph type="title"/>
          </p:nvPr>
        </p:nvSpPr>
        <p:spPr/>
        <p:txBody>
          <a:bodyPr/>
          <a:lstStyle/>
          <a:p>
            <a:r>
              <a:rPr lang="en-US" dirty="0"/>
              <a:t>What, if anything, should be done about this?</a:t>
            </a:r>
          </a:p>
        </p:txBody>
      </p:sp>
      <p:sp>
        <p:nvSpPr>
          <p:cNvPr id="3" name="Content Placeholder 2">
            <a:extLst>
              <a:ext uri="{FF2B5EF4-FFF2-40B4-BE49-F238E27FC236}">
                <a16:creationId xmlns:a16="http://schemas.microsoft.com/office/drawing/2014/main" id="{83EE9589-C5C1-1F40-8C29-895497D61E56}"/>
              </a:ext>
            </a:extLst>
          </p:cNvPr>
          <p:cNvSpPr>
            <a:spLocks noGrp="1"/>
          </p:cNvSpPr>
          <p:nvPr>
            <p:ph idx="1"/>
          </p:nvPr>
        </p:nvSpPr>
        <p:spPr/>
        <p:txBody>
          <a:bodyPr/>
          <a:lstStyle/>
          <a:p>
            <a:r>
              <a:rPr lang="en-US" b="1" dirty="0"/>
              <a:t>Review of CO2 kinetics</a:t>
            </a:r>
          </a:p>
          <a:p>
            <a:r>
              <a:rPr lang="en-US" dirty="0"/>
              <a:t>Why does this happen? Dead space fraction in COVID-ARDS</a:t>
            </a:r>
          </a:p>
          <a:p>
            <a:r>
              <a:rPr lang="en-US" dirty="0"/>
              <a:t>Tolerating Hypercapnia: Pros and Cons</a:t>
            </a:r>
          </a:p>
          <a:p>
            <a:r>
              <a:rPr lang="en-US" dirty="0"/>
              <a:t>Review of control of ventilation related to hypercapnia and acidosis</a:t>
            </a:r>
          </a:p>
          <a:p>
            <a:endParaRPr lang="en-US" dirty="0"/>
          </a:p>
        </p:txBody>
      </p:sp>
    </p:spTree>
    <p:extLst>
      <p:ext uri="{BB962C8B-B14F-4D97-AF65-F5344CB8AC3E}">
        <p14:creationId xmlns:p14="http://schemas.microsoft.com/office/powerpoint/2010/main" val="447350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6325-5151-2E40-A06C-C04915178BBC}"/>
              </a:ext>
            </a:extLst>
          </p:cNvPr>
          <p:cNvSpPr>
            <a:spLocks noGrp="1"/>
          </p:cNvSpPr>
          <p:nvPr>
            <p:ph type="title"/>
          </p:nvPr>
        </p:nvSpPr>
        <p:spPr/>
        <p:txBody>
          <a:bodyPr/>
          <a:lstStyle/>
          <a:p>
            <a:r>
              <a:rPr lang="en-US" dirty="0"/>
              <a:t>First Principles: What causes high CO2? </a:t>
            </a:r>
          </a:p>
        </p:txBody>
      </p:sp>
      <p:sp>
        <p:nvSpPr>
          <p:cNvPr id="3" name="Content Placeholder 2">
            <a:extLst>
              <a:ext uri="{FF2B5EF4-FFF2-40B4-BE49-F238E27FC236}">
                <a16:creationId xmlns:a16="http://schemas.microsoft.com/office/drawing/2014/main" id="{4D729675-9DA4-C546-A8DE-A831907ABC31}"/>
              </a:ext>
            </a:extLst>
          </p:cNvPr>
          <p:cNvSpPr>
            <a:spLocks noGrp="1"/>
          </p:cNvSpPr>
          <p:nvPr>
            <p:ph idx="1"/>
          </p:nvPr>
        </p:nvSpPr>
        <p:spPr>
          <a:xfrm>
            <a:off x="838200" y="1649780"/>
            <a:ext cx="10515600" cy="4351338"/>
          </a:xfrm>
        </p:spPr>
        <p:txBody>
          <a:bodyPr/>
          <a:lstStyle/>
          <a:p>
            <a:r>
              <a:rPr lang="en-US" dirty="0"/>
              <a:t>PaCO2 = k * VCO2 / VA</a:t>
            </a:r>
          </a:p>
          <a:p>
            <a:r>
              <a:rPr lang="en-US" b="1" dirty="0"/>
              <a:t>PaCO2</a:t>
            </a:r>
            <a:r>
              <a:rPr lang="en-US" dirty="0"/>
              <a:t> = k * </a:t>
            </a:r>
            <a:r>
              <a:rPr lang="en-US" dirty="0">
                <a:solidFill>
                  <a:srgbClr val="FF0000"/>
                </a:solidFill>
              </a:rPr>
              <a:t>VCO2</a:t>
            </a:r>
            <a:r>
              <a:rPr lang="en-US" dirty="0"/>
              <a:t> / </a:t>
            </a:r>
            <a:r>
              <a:rPr lang="en-US" dirty="0">
                <a:solidFill>
                  <a:schemeClr val="accent5">
                    <a:lumMod val="75000"/>
                  </a:schemeClr>
                </a:solidFill>
              </a:rPr>
              <a:t>VE </a:t>
            </a:r>
            <a:r>
              <a:rPr lang="en-US" dirty="0"/>
              <a:t>(1-</a:t>
            </a:r>
            <a:r>
              <a:rPr lang="en-US" dirty="0">
                <a:solidFill>
                  <a:schemeClr val="accent6">
                    <a:lumMod val="75000"/>
                  </a:schemeClr>
                </a:solidFill>
              </a:rPr>
              <a:t>Vd/Vt</a:t>
            </a:r>
            <a:r>
              <a:rPr lang="en-US" dirty="0"/>
              <a:t>)</a:t>
            </a:r>
          </a:p>
          <a:p>
            <a:pPr lvl="1"/>
            <a:r>
              <a:rPr lang="en-US" dirty="0"/>
              <a:t>If you hold VCO2 and </a:t>
            </a:r>
            <a:r>
              <a:rPr lang="en-US" dirty="0" err="1"/>
              <a:t>Vd</a:t>
            </a:r>
            <a:r>
              <a:rPr lang="en-US" dirty="0"/>
              <a:t>/Vt constant, you get the metabolic hyperbola (solid line) which relates PaCO2 to </a:t>
            </a:r>
            <a:r>
              <a:rPr lang="en-US" dirty="0" err="1"/>
              <a:t>Ve</a:t>
            </a:r>
            <a:endParaRPr lang="en-US" dirty="0"/>
          </a:p>
        </p:txBody>
      </p:sp>
      <p:pic>
        <p:nvPicPr>
          <p:cNvPr id="5" name="Picture 4" descr="A picture containing chart&#10;&#10;Description automatically generated">
            <a:extLst>
              <a:ext uri="{FF2B5EF4-FFF2-40B4-BE49-F238E27FC236}">
                <a16:creationId xmlns:a16="http://schemas.microsoft.com/office/drawing/2014/main" id="{4E861BCE-342D-8543-B190-FDBCF859BA7A}"/>
              </a:ext>
            </a:extLst>
          </p:cNvPr>
          <p:cNvPicPr>
            <a:picLocks noChangeAspect="1"/>
          </p:cNvPicPr>
          <p:nvPr/>
        </p:nvPicPr>
        <p:blipFill>
          <a:blip r:embed="rId3"/>
          <a:stretch>
            <a:fillRect/>
          </a:stretch>
        </p:blipFill>
        <p:spPr>
          <a:xfrm>
            <a:off x="5990493" y="3187701"/>
            <a:ext cx="5130800" cy="3517900"/>
          </a:xfrm>
          <a:prstGeom prst="rect">
            <a:avLst/>
          </a:prstGeom>
        </p:spPr>
      </p:pic>
    </p:spTree>
    <p:extLst>
      <p:ext uri="{BB962C8B-B14F-4D97-AF65-F5344CB8AC3E}">
        <p14:creationId xmlns:p14="http://schemas.microsoft.com/office/powerpoint/2010/main" val="3862522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chanical Ventilation - COVID-19: Basic physiology of respiratory system  related to mechanical">
            <a:extLst>
              <a:ext uri="{FF2B5EF4-FFF2-40B4-BE49-F238E27FC236}">
                <a16:creationId xmlns:a16="http://schemas.microsoft.com/office/drawing/2014/main" id="{EDF4055E-7F16-B847-9386-01A17980DE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1884" y="2026507"/>
            <a:ext cx="6320116" cy="44663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3BAAD7-EC90-CC45-94D8-FD02250696EE}"/>
              </a:ext>
            </a:extLst>
          </p:cNvPr>
          <p:cNvSpPr>
            <a:spLocks noGrp="1"/>
          </p:cNvSpPr>
          <p:nvPr>
            <p:ph type="title"/>
          </p:nvPr>
        </p:nvSpPr>
        <p:spPr/>
        <p:txBody>
          <a:bodyPr/>
          <a:lstStyle/>
          <a:p>
            <a:r>
              <a:rPr lang="en-US" b="1" dirty="0"/>
              <a:t>PaCO2</a:t>
            </a:r>
            <a:r>
              <a:rPr lang="en-US" dirty="0"/>
              <a:t> = k * </a:t>
            </a:r>
            <a:r>
              <a:rPr lang="en-US" dirty="0">
                <a:solidFill>
                  <a:srgbClr val="FF0000"/>
                </a:solidFill>
              </a:rPr>
              <a:t>VCO2</a:t>
            </a:r>
            <a:r>
              <a:rPr lang="en-US" dirty="0"/>
              <a:t> / </a:t>
            </a:r>
            <a:r>
              <a:rPr lang="en-US" dirty="0">
                <a:solidFill>
                  <a:schemeClr val="accent5">
                    <a:lumMod val="75000"/>
                  </a:schemeClr>
                </a:solidFill>
              </a:rPr>
              <a:t>VE </a:t>
            </a:r>
            <a:r>
              <a:rPr lang="en-US" dirty="0"/>
              <a:t>(1-</a:t>
            </a:r>
            <a:r>
              <a:rPr lang="en-US" dirty="0">
                <a:solidFill>
                  <a:schemeClr val="accent6">
                    <a:lumMod val="75000"/>
                  </a:schemeClr>
                </a:solidFill>
              </a:rPr>
              <a:t>Vd/Vt</a:t>
            </a:r>
            <a:r>
              <a:rPr lang="en-US" dirty="0"/>
              <a:t>)</a:t>
            </a:r>
          </a:p>
        </p:txBody>
      </p:sp>
      <p:sp>
        <p:nvSpPr>
          <p:cNvPr id="3" name="Content Placeholder 2">
            <a:extLst>
              <a:ext uri="{FF2B5EF4-FFF2-40B4-BE49-F238E27FC236}">
                <a16:creationId xmlns:a16="http://schemas.microsoft.com/office/drawing/2014/main" id="{19E6FEFE-4BC5-C346-8A1E-7F987510E01C}"/>
              </a:ext>
            </a:extLst>
          </p:cNvPr>
          <p:cNvSpPr>
            <a:spLocks noGrp="1"/>
          </p:cNvSpPr>
          <p:nvPr>
            <p:ph idx="1"/>
          </p:nvPr>
        </p:nvSpPr>
        <p:spPr>
          <a:xfrm>
            <a:off x="838200" y="1825625"/>
            <a:ext cx="5550243" cy="4351338"/>
          </a:xfrm>
        </p:spPr>
        <p:txBody>
          <a:bodyPr/>
          <a:lstStyle/>
          <a:p>
            <a:r>
              <a:rPr lang="en-US" dirty="0">
                <a:solidFill>
                  <a:srgbClr val="FF0000"/>
                </a:solidFill>
              </a:rPr>
              <a:t>VCO2</a:t>
            </a:r>
            <a:r>
              <a:rPr lang="en-US" dirty="0"/>
              <a:t>: doesn’t vary all that much in covid</a:t>
            </a:r>
          </a:p>
          <a:p>
            <a:r>
              <a:rPr lang="en-US" dirty="0">
                <a:solidFill>
                  <a:schemeClr val="accent5">
                    <a:lumMod val="75000"/>
                  </a:schemeClr>
                </a:solidFill>
              </a:rPr>
              <a:t>VE</a:t>
            </a:r>
            <a:r>
              <a:rPr lang="en-US" dirty="0"/>
              <a:t>: we are often (mostly) in control in this in the situation of COVID ARDS. In health, the body regulates this incredibly tightly. </a:t>
            </a:r>
          </a:p>
          <a:p>
            <a:pPr lvl="1"/>
            <a:r>
              <a:rPr lang="en-US" dirty="0"/>
              <a:t>More on this soon</a:t>
            </a:r>
          </a:p>
          <a:p>
            <a:r>
              <a:rPr lang="en-US" dirty="0" err="1">
                <a:solidFill>
                  <a:schemeClr val="accent6">
                    <a:lumMod val="75000"/>
                  </a:schemeClr>
                </a:solidFill>
              </a:rPr>
              <a:t>Vd</a:t>
            </a:r>
            <a:r>
              <a:rPr lang="en-US" dirty="0">
                <a:solidFill>
                  <a:schemeClr val="accent6">
                    <a:lumMod val="75000"/>
                  </a:schemeClr>
                </a:solidFill>
              </a:rPr>
              <a:t>/Vt</a:t>
            </a:r>
            <a:r>
              <a:rPr lang="en-US" dirty="0"/>
              <a:t>: is this uniquely bad in COVID-ARDS versus other ARDS?</a:t>
            </a:r>
          </a:p>
          <a:p>
            <a:pPr lvl="1"/>
            <a:r>
              <a:rPr lang="en-US" dirty="0" err="1"/>
              <a:t>Vd</a:t>
            </a:r>
            <a:r>
              <a:rPr lang="en-US" dirty="0"/>
              <a:t>/Vt = (PaCO2 - PECO2) / PaCO2</a:t>
            </a:r>
          </a:p>
        </p:txBody>
      </p:sp>
    </p:spTree>
    <p:extLst>
      <p:ext uri="{BB962C8B-B14F-4D97-AF65-F5344CB8AC3E}">
        <p14:creationId xmlns:p14="http://schemas.microsoft.com/office/powerpoint/2010/main" val="544182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CAA74-5C52-6B42-AB44-8EA595590003}"/>
              </a:ext>
            </a:extLst>
          </p:cNvPr>
          <p:cNvSpPr>
            <a:spLocks noGrp="1"/>
          </p:cNvSpPr>
          <p:nvPr>
            <p:ph type="title"/>
          </p:nvPr>
        </p:nvSpPr>
        <p:spPr/>
        <p:txBody>
          <a:bodyPr/>
          <a:lstStyle/>
          <a:p>
            <a:r>
              <a:rPr lang="en-US" dirty="0"/>
              <a:t>Dead space in ARDS</a:t>
            </a:r>
          </a:p>
        </p:txBody>
      </p:sp>
      <p:sp>
        <p:nvSpPr>
          <p:cNvPr id="3" name="Content Placeholder 2">
            <a:extLst>
              <a:ext uri="{FF2B5EF4-FFF2-40B4-BE49-F238E27FC236}">
                <a16:creationId xmlns:a16="http://schemas.microsoft.com/office/drawing/2014/main" id="{09C6B16C-75D9-1940-A81B-B66EAD361DB0}"/>
              </a:ext>
            </a:extLst>
          </p:cNvPr>
          <p:cNvSpPr>
            <a:spLocks noGrp="1"/>
          </p:cNvSpPr>
          <p:nvPr>
            <p:ph idx="1"/>
          </p:nvPr>
        </p:nvSpPr>
        <p:spPr>
          <a:xfrm>
            <a:off x="838200" y="1825625"/>
            <a:ext cx="6242222" cy="4278613"/>
          </a:xfrm>
        </p:spPr>
        <p:txBody>
          <a:bodyPr>
            <a:normAutofit fontScale="92500"/>
          </a:bodyPr>
          <a:lstStyle/>
          <a:p>
            <a:r>
              <a:rPr lang="en-US" dirty="0"/>
              <a:t>MIGET studies (10-15cc/kg days): </a:t>
            </a:r>
            <a:r>
              <a:rPr lang="en-US" dirty="0" err="1"/>
              <a:t>Vd</a:t>
            </a:r>
            <a:r>
              <a:rPr lang="en-US" dirty="0"/>
              <a:t>/Vt = ~0.60 in severe ARDS </a:t>
            </a:r>
          </a:p>
          <a:p>
            <a:r>
              <a:rPr lang="en-US" dirty="0"/>
              <a:t>Estimate using PECO2 (~EtCO2) to PaCO2 ratio (requires blood gasses)</a:t>
            </a:r>
          </a:p>
          <a:p>
            <a:pPr lvl="1"/>
            <a:r>
              <a:rPr lang="en-US" dirty="0"/>
              <a:t>VD/VT = (PaCO2-PECO2)/PaCO2</a:t>
            </a:r>
          </a:p>
          <a:p>
            <a:r>
              <a:rPr lang="en-US" dirty="0"/>
              <a:t>Ventilatory ratio (VR): [minute ventilation (ml/min) × Pa</a:t>
            </a:r>
            <a:r>
              <a:rPr lang="en-US" baseline="-25000" dirty="0"/>
              <a:t>CO2</a:t>
            </a:r>
            <a:r>
              <a:rPr lang="en-US" dirty="0"/>
              <a:t> (mm Hg)]/[predicted body weight × 100 (ml/min) × 37.5 (mm Hg)] </a:t>
            </a:r>
          </a:p>
          <a:p>
            <a:pPr lvl="1"/>
            <a:r>
              <a:rPr lang="en-US" dirty="0"/>
              <a:t>VCO2 estimated based on body size*. </a:t>
            </a:r>
          </a:p>
          <a:p>
            <a:pPr lvl="1"/>
            <a:r>
              <a:rPr lang="en-US" dirty="0"/>
              <a:t>Index of impaired ventilatory efficiency that correlates with </a:t>
            </a:r>
            <a:r>
              <a:rPr lang="en-US" dirty="0" err="1"/>
              <a:t>V</a:t>
            </a:r>
            <a:r>
              <a:rPr lang="en-US" cap="small" dirty="0" err="1"/>
              <a:t>d</a:t>
            </a:r>
            <a:r>
              <a:rPr lang="en-US" dirty="0"/>
              <a:t>/V</a:t>
            </a:r>
            <a:r>
              <a:rPr lang="en-US" cap="small" dirty="0"/>
              <a:t>t</a:t>
            </a:r>
            <a:endParaRPr lang="en-US" dirty="0"/>
          </a:p>
        </p:txBody>
      </p:sp>
      <p:pic>
        <p:nvPicPr>
          <p:cNvPr id="4098" name="Picture 2" descr="Ventilatory ratio: a simple bedside measure of ventilation - British  Journal of Anaesthesia">
            <a:extLst>
              <a:ext uri="{FF2B5EF4-FFF2-40B4-BE49-F238E27FC236}">
                <a16:creationId xmlns:a16="http://schemas.microsoft.com/office/drawing/2014/main" id="{BB504969-A0FD-4E43-A62A-9C21AE59E8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80422" y="2879510"/>
            <a:ext cx="4556752" cy="217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36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37D1-DE74-D14B-9126-F077C7E45507}"/>
              </a:ext>
            </a:extLst>
          </p:cNvPr>
          <p:cNvSpPr>
            <a:spLocks noGrp="1"/>
          </p:cNvSpPr>
          <p:nvPr>
            <p:ph type="title"/>
          </p:nvPr>
        </p:nvSpPr>
        <p:spPr/>
        <p:txBody>
          <a:bodyPr/>
          <a:lstStyle/>
          <a:p>
            <a:r>
              <a:rPr lang="en-US" dirty="0"/>
              <a:t>What, if anything, should be done about this?</a:t>
            </a:r>
          </a:p>
        </p:txBody>
      </p:sp>
      <p:sp>
        <p:nvSpPr>
          <p:cNvPr id="3" name="Content Placeholder 2">
            <a:extLst>
              <a:ext uri="{FF2B5EF4-FFF2-40B4-BE49-F238E27FC236}">
                <a16:creationId xmlns:a16="http://schemas.microsoft.com/office/drawing/2014/main" id="{83EE9589-C5C1-1F40-8C29-895497D61E56}"/>
              </a:ext>
            </a:extLst>
          </p:cNvPr>
          <p:cNvSpPr>
            <a:spLocks noGrp="1"/>
          </p:cNvSpPr>
          <p:nvPr>
            <p:ph idx="1"/>
          </p:nvPr>
        </p:nvSpPr>
        <p:spPr/>
        <p:txBody>
          <a:bodyPr/>
          <a:lstStyle/>
          <a:p>
            <a:r>
              <a:rPr lang="en-US" dirty="0"/>
              <a:t>Review of CO2 kinetics</a:t>
            </a:r>
          </a:p>
          <a:p>
            <a:r>
              <a:rPr lang="en-US" b="1" dirty="0"/>
              <a:t>Why does this happen? Dead space fraction in COVID-ARDS</a:t>
            </a:r>
          </a:p>
          <a:p>
            <a:r>
              <a:rPr lang="en-US" dirty="0"/>
              <a:t>Tolerating Hypercapnia: Pros and Cons</a:t>
            </a:r>
          </a:p>
          <a:p>
            <a:r>
              <a:rPr lang="en-US" dirty="0"/>
              <a:t>Review of control of ventilation related to hypercapnia and acidosis</a:t>
            </a:r>
          </a:p>
          <a:p>
            <a:endParaRPr lang="en-US" dirty="0"/>
          </a:p>
        </p:txBody>
      </p:sp>
    </p:spTree>
    <p:extLst>
      <p:ext uri="{BB962C8B-B14F-4D97-AF65-F5344CB8AC3E}">
        <p14:creationId xmlns:p14="http://schemas.microsoft.com/office/powerpoint/2010/main" val="3626896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7E8F-B106-A84D-B494-01FEFF9607F1}"/>
              </a:ext>
            </a:extLst>
          </p:cNvPr>
          <p:cNvSpPr>
            <a:spLocks noGrp="1"/>
          </p:cNvSpPr>
          <p:nvPr>
            <p:ph type="title"/>
          </p:nvPr>
        </p:nvSpPr>
        <p:spPr/>
        <p:txBody>
          <a:bodyPr/>
          <a:lstStyle/>
          <a:p>
            <a:r>
              <a:rPr lang="en-US" dirty="0"/>
              <a:t>Dead space in ARDS: Is COVID different?	</a:t>
            </a:r>
          </a:p>
        </p:txBody>
      </p:sp>
      <p:sp>
        <p:nvSpPr>
          <p:cNvPr id="3" name="Content Placeholder 2">
            <a:extLst>
              <a:ext uri="{FF2B5EF4-FFF2-40B4-BE49-F238E27FC236}">
                <a16:creationId xmlns:a16="http://schemas.microsoft.com/office/drawing/2014/main" id="{920F242A-17E2-F44E-85F5-FA5B99F5A99D}"/>
              </a:ext>
            </a:extLst>
          </p:cNvPr>
          <p:cNvSpPr>
            <a:spLocks noGrp="1"/>
          </p:cNvSpPr>
          <p:nvPr>
            <p:ph idx="1"/>
          </p:nvPr>
        </p:nvSpPr>
        <p:spPr>
          <a:xfrm>
            <a:off x="838200" y="1825625"/>
            <a:ext cx="6279292" cy="4351338"/>
          </a:xfrm>
        </p:spPr>
        <p:txBody>
          <a:bodyPr>
            <a:normAutofit fontScale="62500" lnSpcReduction="20000"/>
          </a:bodyPr>
          <a:lstStyle/>
          <a:p>
            <a:r>
              <a:rPr lang="en-US" dirty="0" err="1"/>
              <a:t>Beloncle</a:t>
            </a:r>
            <a:r>
              <a:rPr lang="en-US" dirty="0"/>
              <a:t> et al 2021: n=112 COVID-19 ARDS matched to n=198 non-COVID pulmonary ARDS</a:t>
            </a:r>
          </a:p>
          <a:p>
            <a:pPr lvl="1"/>
            <a:r>
              <a:rPr lang="en-US" dirty="0"/>
              <a:t>Matched on age, SAPS2 score, P:F, PEEP</a:t>
            </a:r>
          </a:p>
          <a:p>
            <a:pPr lvl="1"/>
            <a:r>
              <a:rPr lang="en-US" dirty="0"/>
              <a:t>Found </a:t>
            </a:r>
            <a:r>
              <a:rPr lang="en-US" dirty="0" err="1"/>
              <a:t>Crs</a:t>
            </a:r>
            <a:r>
              <a:rPr lang="en-US" dirty="0"/>
              <a:t> was no different. VR was lower in COVID-19 at day 1 compared to non-COVID, but increased to similar degree by day 7. </a:t>
            </a:r>
          </a:p>
          <a:p>
            <a:r>
              <a:rPr lang="en-US" dirty="0"/>
              <a:t>Luca </a:t>
            </a:r>
            <a:r>
              <a:rPr lang="en-US" dirty="0" err="1"/>
              <a:t>Grieco</a:t>
            </a:r>
            <a:r>
              <a:rPr lang="en-US" dirty="0"/>
              <a:t> et al 2021: n=30 COVID-19 matched to n=30 non-COVID ARDS</a:t>
            </a:r>
          </a:p>
          <a:p>
            <a:pPr lvl="1"/>
            <a:r>
              <a:rPr lang="en-US" dirty="0"/>
              <a:t>Matched on P:F, FiO2, PEEP, tidal volume</a:t>
            </a:r>
          </a:p>
          <a:p>
            <a:pPr lvl="1"/>
            <a:r>
              <a:rPr lang="en-US" dirty="0"/>
              <a:t>Ventilatory ratio (2.1 [1.7–2.3] vs. 1.6 [1.4–2.1], </a:t>
            </a:r>
            <a:r>
              <a:rPr lang="en-US" i="1" dirty="0"/>
              <a:t>p</a:t>
            </a:r>
            <a:r>
              <a:rPr lang="en-US" dirty="0"/>
              <a:t> = 0.032) slightly higher in COVID-19 group</a:t>
            </a:r>
          </a:p>
          <a:p>
            <a:pPr lvl="1"/>
            <a:endParaRPr lang="en-US" dirty="0"/>
          </a:p>
          <a:p>
            <a:r>
              <a:rPr lang="en-US" dirty="0"/>
              <a:t>Conclusion: mixed but underwhelming differences</a:t>
            </a:r>
          </a:p>
          <a:p>
            <a:pPr lvl="1"/>
            <a:r>
              <a:rPr lang="en-US" dirty="0"/>
              <a:t>COVID-19 patients are often otherwise healthy, present with single organ failure</a:t>
            </a:r>
          </a:p>
          <a:p>
            <a:pPr lvl="1"/>
            <a:r>
              <a:rPr lang="en-US" dirty="0"/>
              <a:t>Non-COVID ARDS matched for the degree is likely to either die or be cured (antibiotics). Bias due to Survivorship and illness duration? </a:t>
            </a:r>
          </a:p>
          <a:p>
            <a:pPr lvl="1"/>
            <a:r>
              <a:rPr lang="en-US" dirty="0"/>
              <a:t>Possible COVID-ARDS evolves differently than other lung injury</a:t>
            </a:r>
          </a:p>
        </p:txBody>
      </p:sp>
      <p:pic>
        <p:nvPicPr>
          <p:cNvPr id="4" name="Picture 3">
            <a:extLst>
              <a:ext uri="{FF2B5EF4-FFF2-40B4-BE49-F238E27FC236}">
                <a16:creationId xmlns:a16="http://schemas.microsoft.com/office/drawing/2014/main" id="{3631ABFA-0AAD-324A-9E03-098FF01C32DC}"/>
              </a:ext>
            </a:extLst>
          </p:cNvPr>
          <p:cNvPicPr>
            <a:picLocks noChangeAspect="1"/>
          </p:cNvPicPr>
          <p:nvPr/>
        </p:nvPicPr>
        <p:blipFill>
          <a:blip r:embed="rId3"/>
          <a:stretch>
            <a:fillRect/>
          </a:stretch>
        </p:blipFill>
        <p:spPr>
          <a:xfrm>
            <a:off x="7220938" y="1690687"/>
            <a:ext cx="4971062" cy="2205809"/>
          </a:xfrm>
          <a:prstGeom prst="rect">
            <a:avLst/>
          </a:prstGeom>
        </p:spPr>
      </p:pic>
      <p:pic>
        <p:nvPicPr>
          <p:cNvPr id="5" name="Picture 4">
            <a:extLst>
              <a:ext uri="{FF2B5EF4-FFF2-40B4-BE49-F238E27FC236}">
                <a16:creationId xmlns:a16="http://schemas.microsoft.com/office/drawing/2014/main" id="{4834D86D-7D55-7640-86C6-96953F99FCC2}"/>
              </a:ext>
            </a:extLst>
          </p:cNvPr>
          <p:cNvPicPr>
            <a:picLocks noChangeAspect="1"/>
          </p:cNvPicPr>
          <p:nvPr/>
        </p:nvPicPr>
        <p:blipFill>
          <a:blip r:embed="rId4"/>
          <a:stretch>
            <a:fillRect/>
          </a:stretch>
        </p:blipFill>
        <p:spPr>
          <a:xfrm>
            <a:off x="8866142" y="4001294"/>
            <a:ext cx="2170502" cy="2791769"/>
          </a:xfrm>
          <a:prstGeom prst="rect">
            <a:avLst/>
          </a:prstGeom>
        </p:spPr>
      </p:pic>
    </p:spTree>
    <p:extLst>
      <p:ext uri="{BB962C8B-B14F-4D97-AF65-F5344CB8AC3E}">
        <p14:creationId xmlns:p14="http://schemas.microsoft.com/office/powerpoint/2010/main" val="3608301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45FC-AFE3-9245-93C7-3B4840C9A046}"/>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A0544D4E-0418-F44F-80FE-297A660B29D2}"/>
              </a:ext>
            </a:extLst>
          </p:cNvPr>
          <p:cNvSpPr>
            <a:spLocks noGrp="1"/>
          </p:cNvSpPr>
          <p:nvPr>
            <p:ph idx="1"/>
          </p:nvPr>
        </p:nvSpPr>
        <p:spPr/>
        <p:txBody>
          <a:bodyPr/>
          <a:lstStyle/>
          <a:p>
            <a:r>
              <a:rPr lang="en-US" dirty="0"/>
              <a:t>62 unvaccinated M was transferred from OSH after presenting with COVID-19 and DKA. </a:t>
            </a:r>
          </a:p>
          <a:p>
            <a:r>
              <a:rPr lang="en-US" dirty="0"/>
              <a:t>He was initially treated with meropenem-&gt;CTX, azithromycin, and vancomycin. For COVID-19, he received </a:t>
            </a:r>
            <a:r>
              <a:rPr lang="en-US" dirty="0" err="1"/>
              <a:t>Remdesevir</a:t>
            </a:r>
            <a:r>
              <a:rPr lang="en-US" dirty="0"/>
              <a:t> and Dexamethasone</a:t>
            </a:r>
          </a:p>
          <a:p>
            <a:r>
              <a:rPr lang="en-US" dirty="0"/>
              <a:t>1 week into his hospitalization at the OSH, he was intubated and transferred to U of U</a:t>
            </a:r>
          </a:p>
          <a:p>
            <a:r>
              <a:rPr lang="en-US" dirty="0"/>
              <a:t>After transfer, he had the following sequence of chest imaging studies</a:t>
            </a:r>
          </a:p>
        </p:txBody>
      </p:sp>
    </p:spTree>
    <p:extLst>
      <p:ext uri="{BB962C8B-B14F-4D97-AF65-F5344CB8AC3E}">
        <p14:creationId xmlns:p14="http://schemas.microsoft.com/office/powerpoint/2010/main" val="256623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A3D0-877F-1244-9F6A-FB3542F6D8AA}"/>
              </a:ext>
            </a:extLst>
          </p:cNvPr>
          <p:cNvSpPr>
            <a:spLocks noGrp="1"/>
          </p:cNvSpPr>
          <p:nvPr>
            <p:ph type="title"/>
          </p:nvPr>
        </p:nvSpPr>
        <p:spPr/>
        <p:txBody>
          <a:bodyPr/>
          <a:lstStyle/>
          <a:p>
            <a:r>
              <a:rPr lang="en-US" dirty="0" err="1"/>
              <a:t>Deadspace</a:t>
            </a:r>
            <a:r>
              <a:rPr lang="en-US" dirty="0"/>
              <a:t> trajectory through ARDS</a:t>
            </a:r>
          </a:p>
        </p:txBody>
      </p:sp>
      <p:sp>
        <p:nvSpPr>
          <p:cNvPr id="3" name="Content Placeholder 2">
            <a:extLst>
              <a:ext uri="{FF2B5EF4-FFF2-40B4-BE49-F238E27FC236}">
                <a16:creationId xmlns:a16="http://schemas.microsoft.com/office/drawing/2014/main" id="{357E0BFA-CA71-884E-B311-F0F2341268B9}"/>
              </a:ext>
            </a:extLst>
          </p:cNvPr>
          <p:cNvSpPr>
            <a:spLocks noGrp="1"/>
          </p:cNvSpPr>
          <p:nvPr>
            <p:ph idx="1"/>
          </p:nvPr>
        </p:nvSpPr>
        <p:spPr/>
        <p:txBody>
          <a:bodyPr/>
          <a:lstStyle/>
          <a:p>
            <a:r>
              <a:rPr lang="en-US" dirty="0"/>
              <a:t>https://</a:t>
            </a:r>
            <a:r>
              <a:rPr lang="en-US" dirty="0" err="1"/>
              <a:t>twitter.com</a:t>
            </a:r>
            <a:r>
              <a:rPr lang="en-US" dirty="0"/>
              <a:t>/</a:t>
            </a:r>
            <a:r>
              <a:rPr lang="en-US" dirty="0" err="1"/>
              <a:t>danleisman</a:t>
            </a:r>
            <a:r>
              <a:rPr lang="en-US" dirty="0"/>
              <a:t>/status/1468689855370702850?s=11</a:t>
            </a:r>
          </a:p>
        </p:txBody>
      </p:sp>
    </p:spTree>
    <p:extLst>
      <p:ext uri="{BB962C8B-B14F-4D97-AF65-F5344CB8AC3E}">
        <p14:creationId xmlns:p14="http://schemas.microsoft.com/office/powerpoint/2010/main" val="1277732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74F8-508E-CC4D-AAAB-CE1180B9F4FE}"/>
              </a:ext>
            </a:extLst>
          </p:cNvPr>
          <p:cNvSpPr>
            <a:spLocks noGrp="1"/>
          </p:cNvSpPr>
          <p:nvPr>
            <p:ph type="title"/>
          </p:nvPr>
        </p:nvSpPr>
        <p:spPr/>
        <p:txBody>
          <a:bodyPr>
            <a:normAutofit/>
          </a:bodyPr>
          <a:lstStyle/>
          <a:p>
            <a:r>
              <a:rPr lang="en-US" dirty="0"/>
              <a:t>Why is a normal PaCO2 33ish mmHg (SLC)?</a:t>
            </a:r>
          </a:p>
        </p:txBody>
      </p:sp>
      <p:sp>
        <p:nvSpPr>
          <p:cNvPr id="3" name="Content Placeholder 2">
            <a:extLst>
              <a:ext uri="{FF2B5EF4-FFF2-40B4-BE49-F238E27FC236}">
                <a16:creationId xmlns:a16="http://schemas.microsoft.com/office/drawing/2014/main" id="{33BD56D5-0FAD-C545-AD0C-EAB1E24EFD21}"/>
              </a:ext>
            </a:extLst>
          </p:cNvPr>
          <p:cNvSpPr>
            <a:spLocks noGrp="1"/>
          </p:cNvSpPr>
          <p:nvPr>
            <p:ph idx="1"/>
          </p:nvPr>
        </p:nvSpPr>
        <p:spPr>
          <a:xfrm>
            <a:off x="838200" y="1627913"/>
            <a:ext cx="10515600" cy="4351338"/>
          </a:xfrm>
        </p:spPr>
        <p:txBody>
          <a:bodyPr>
            <a:normAutofit fontScale="92500"/>
          </a:bodyPr>
          <a:lstStyle/>
          <a:p>
            <a:r>
              <a:rPr lang="en-US" dirty="0"/>
              <a:t>Ventilation is metabolically expensive </a:t>
            </a:r>
          </a:p>
          <a:p>
            <a:pPr lvl="1"/>
            <a:r>
              <a:rPr lang="en-US" dirty="0"/>
              <a:t>work of breathing = 2% of O2 at rest, but increases hugely with exercise or pathology</a:t>
            </a:r>
          </a:p>
          <a:p>
            <a:r>
              <a:rPr lang="en-US" dirty="0"/>
              <a:t>The same pH can be achieved at any PaCO2 by adjusting the bicarbonate: pH = 6.1 + log [ HCO3 / (0.03 * pCO2) ]</a:t>
            </a:r>
          </a:p>
          <a:p>
            <a:pPr lvl="1"/>
            <a:r>
              <a:rPr lang="en-US" dirty="0"/>
              <a:t>The existence of ‘compensation’ suggests pH is the defended variable</a:t>
            </a:r>
          </a:p>
          <a:p>
            <a:r>
              <a:rPr lang="en-US" b="1" dirty="0"/>
              <a:t>Why doesn’t the body operate with with a PaCO2 of 70? (and an HCO3 of 44 = pH 7.42)</a:t>
            </a:r>
            <a:r>
              <a:rPr lang="en-US" dirty="0"/>
              <a:t> This would be metabolically advantageous.</a:t>
            </a:r>
          </a:p>
          <a:p>
            <a:pPr lvl="1"/>
            <a:r>
              <a:rPr lang="en-US" dirty="0"/>
              <a:t>Especially in states where the work (power) of breathing is higher - such as lung disease</a:t>
            </a:r>
          </a:p>
          <a:p>
            <a:pPr lvl="1"/>
            <a:r>
              <a:rPr lang="en-US" b="1" dirty="0"/>
              <a:t>PaCO2</a:t>
            </a:r>
            <a:r>
              <a:rPr lang="en-US" dirty="0"/>
              <a:t> = k * </a:t>
            </a:r>
            <a:r>
              <a:rPr lang="en-US" dirty="0">
                <a:solidFill>
                  <a:srgbClr val="FF0000"/>
                </a:solidFill>
              </a:rPr>
              <a:t>VCO2</a:t>
            </a:r>
            <a:r>
              <a:rPr lang="en-US" dirty="0"/>
              <a:t> / </a:t>
            </a:r>
            <a:r>
              <a:rPr lang="en-US" dirty="0">
                <a:solidFill>
                  <a:schemeClr val="accent5">
                    <a:lumMod val="75000"/>
                  </a:schemeClr>
                </a:solidFill>
              </a:rPr>
              <a:t>VE </a:t>
            </a:r>
            <a:r>
              <a:rPr lang="en-US" dirty="0"/>
              <a:t>(1-</a:t>
            </a:r>
            <a:r>
              <a:rPr lang="en-US" dirty="0">
                <a:solidFill>
                  <a:schemeClr val="accent6">
                    <a:lumMod val="75000"/>
                  </a:schemeClr>
                </a:solidFill>
              </a:rPr>
              <a:t>Vd/Vt</a:t>
            </a:r>
            <a:r>
              <a:rPr lang="en-US" dirty="0"/>
              <a:t>)</a:t>
            </a:r>
          </a:p>
          <a:p>
            <a:pPr lvl="1"/>
            <a:r>
              <a:rPr lang="en-US" dirty="0">
                <a:solidFill>
                  <a:schemeClr val="accent5">
                    <a:lumMod val="75000"/>
                  </a:schemeClr>
                </a:solidFill>
              </a:rPr>
              <a:t>VE </a:t>
            </a:r>
            <a:r>
              <a:rPr lang="en-US" dirty="0"/>
              <a:t>(1-</a:t>
            </a:r>
            <a:r>
              <a:rPr lang="en-US" dirty="0">
                <a:solidFill>
                  <a:schemeClr val="accent6">
                    <a:lumMod val="75000"/>
                  </a:schemeClr>
                </a:solidFill>
              </a:rPr>
              <a:t>Vd/Vt</a:t>
            </a:r>
            <a:r>
              <a:rPr lang="en-US" dirty="0"/>
              <a:t>) = k * </a:t>
            </a:r>
            <a:r>
              <a:rPr lang="en-US" dirty="0">
                <a:solidFill>
                  <a:srgbClr val="FF0000"/>
                </a:solidFill>
              </a:rPr>
              <a:t>VCO2</a:t>
            </a:r>
            <a:r>
              <a:rPr lang="en-US" dirty="0"/>
              <a:t> / </a:t>
            </a:r>
            <a:r>
              <a:rPr lang="en-US" b="1" dirty="0"/>
              <a:t>PaCO2</a:t>
            </a:r>
            <a:endParaRPr lang="en-US" dirty="0"/>
          </a:p>
          <a:p>
            <a:pPr lvl="1"/>
            <a:endParaRPr lang="en-US" dirty="0"/>
          </a:p>
          <a:p>
            <a:pPr lvl="1"/>
            <a:endParaRPr lang="en-US" dirty="0"/>
          </a:p>
        </p:txBody>
      </p:sp>
      <p:pic>
        <p:nvPicPr>
          <p:cNvPr id="4" name="Picture 3" descr="A picture containing chart&#10;&#10;Description automatically generated">
            <a:extLst>
              <a:ext uri="{FF2B5EF4-FFF2-40B4-BE49-F238E27FC236}">
                <a16:creationId xmlns:a16="http://schemas.microsoft.com/office/drawing/2014/main" id="{DA1B85A8-16A1-B34F-9B52-5BC7E801D8B5}"/>
              </a:ext>
            </a:extLst>
          </p:cNvPr>
          <p:cNvPicPr>
            <a:picLocks noChangeAspect="1"/>
          </p:cNvPicPr>
          <p:nvPr/>
        </p:nvPicPr>
        <p:blipFill>
          <a:blip r:embed="rId3"/>
          <a:stretch>
            <a:fillRect/>
          </a:stretch>
        </p:blipFill>
        <p:spPr>
          <a:xfrm>
            <a:off x="6536725" y="4890970"/>
            <a:ext cx="2718697" cy="1864057"/>
          </a:xfrm>
          <a:prstGeom prst="rect">
            <a:avLst/>
          </a:prstGeom>
        </p:spPr>
      </p:pic>
      <p:cxnSp>
        <p:nvCxnSpPr>
          <p:cNvPr id="6" name="Straight Arrow Connector 5">
            <a:extLst>
              <a:ext uri="{FF2B5EF4-FFF2-40B4-BE49-F238E27FC236}">
                <a16:creationId xmlns:a16="http://schemas.microsoft.com/office/drawing/2014/main" id="{8DA34792-01E8-6E4E-8DEF-F859C0F45F95}"/>
              </a:ext>
            </a:extLst>
          </p:cNvPr>
          <p:cNvCxnSpPr>
            <a:cxnSpLocks/>
          </p:cNvCxnSpPr>
          <p:nvPr/>
        </p:nvCxnSpPr>
        <p:spPr>
          <a:xfrm>
            <a:off x="8122508" y="6176218"/>
            <a:ext cx="751861" cy="1228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737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7E0B7-499A-5243-A966-EED883229705}"/>
              </a:ext>
            </a:extLst>
          </p:cNvPr>
          <p:cNvSpPr>
            <a:spLocks noGrp="1"/>
          </p:cNvSpPr>
          <p:nvPr>
            <p:ph type="title"/>
          </p:nvPr>
        </p:nvSpPr>
        <p:spPr/>
        <p:txBody>
          <a:bodyPr>
            <a:normAutofit/>
          </a:bodyPr>
          <a:lstStyle/>
          <a:p>
            <a:r>
              <a:rPr lang="en-US" dirty="0"/>
              <a:t>Davenport Diagram: </a:t>
            </a:r>
            <a:br>
              <a:rPr lang="en-US" dirty="0"/>
            </a:br>
            <a:r>
              <a:rPr lang="en-US" b="1" dirty="0"/>
              <a:t>pH</a:t>
            </a:r>
            <a:r>
              <a:rPr lang="en-US" dirty="0"/>
              <a:t> = 6.1 + log [ </a:t>
            </a:r>
            <a:r>
              <a:rPr lang="en-US" b="1" dirty="0"/>
              <a:t>HCO3</a:t>
            </a:r>
            <a:r>
              <a:rPr lang="en-US" dirty="0"/>
              <a:t> / (0.03 * </a:t>
            </a:r>
            <a:r>
              <a:rPr lang="en-US" b="1" dirty="0"/>
              <a:t>pCO2</a:t>
            </a:r>
            <a:r>
              <a:rPr lang="en-US" dirty="0"/>
              <a:t>) ]</a:t>
            </a:r>
          </a:p>
        </p:txBody>
      </p:sp>
      <p:pic>
        <p:nvPicPr>
          <p:cNvPr id="3076" name="Picture 4">
            <a:extLst>
              <a:ext uri="{FF2B5EF4-FFF2-40B4-BE49-F238E27FC236}">
                <a16:creationId xmlns:a16="http://schemas.microsoft.com/office/drawing/2014/main" id="{34895E3E-E3CD-F147-8127-0EB020DF87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75751" y="1678623"/>
            <a:ext cx="7440498" cy="449834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A5AB18A9-101E-4D4E-9355-9C03650B52E9}"/>
              </a:ext>
            </a:extLst>
          </p:cNvPr>
          <p:cNvCxnSpPr>
            <a:cxnSpLocks/>
          </p:cNvCxnSpPr>
          <p:nvPr/>
        </p:nvCxnSpPr>
        <p:spPr>
          <a:xfrm flipH="1" flipV="1">
            <a:off x="5052793" y="3927793"/>
            <a:ext cx="1231629" cy="789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F9D813D-302C-F74F-A529-BA6A4B5A2196}"/>
              </a:ext>
            </a:extLst>
          </p:cNvPr>
          <p:cNvCxnSpPr>
            <a:cxnSpLocks/>
          </p:cNvCxnSpPr>
          <p:nvPr/>
        </p:nvCxnSpPr>
        <p:spPr>
          <a:xfrm flipV="1">
            <a:off x="5052793" y="2585772"/>
            <a:ext cx="1043207" cy="12339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5AC48D2-D09E-5245-A53B-D8DDE2454C5F}"/>
              </a:ext>
            </a:extLst>
          </p:cNvPr>
          <p:cNvSpPr txBox="1"/>
          <p:nvPr/>
        </p:nvSpPr>
        <p:spPr>
          <a:xfrm>
            <a:off x="4554476" y="4114778"/>
            <a:ext cx="1729946" cy="369332"/>
          </a:xfrm>
          <a:prstGeom prst="rect">
            <a:avLst/>
          </a:prstGeom>
          <a:noFill/>
        </p:spPr>
        <p:txBody>
          <a:bodyPr wrap="square" rtlCol="0">
            <a:spAutoFit/>
          </a:bodyPr>
          <a:lstStyle/>
          <a:p>
            <a:r>
              <a:rPr lang="en-US" dirty="0"/>
              <a:t>Hypoventilation</a:t>
            </a:r>
          </a:p>
        </p:txBody>
      </p:sp>
      <p:sp>
        <p:nvSpPr>
          <p:cNvPr id="11" name="TextBox 10">
            <a:extLst>
              <a:ext uri="{FF2B5EF4-FFF2-40B4-BE49-F238E27FC236}">
                <a16:creationId xmlns:a16="http://schemas.microsoft.com/office/drawing/2014/main" id="{23DCB482-7868-B04F-88C2-24B82738A35F}"/>
              </a:ext>
            </a:extLst>
          </p:cNvPr>
          <p:cNvSpPr txBox="1"/>
          <p:nvPr/>
        </p:nvSpPr>
        <p:spPr>
          <a:xfrm>
            <a:off x="4187820" y="2573363"/>
            <a:ext cx="1729946" cy="646331"/>
          </a:xfrm>
          <a:prstGeom prst="rect">
            <a:avLst/>
          </a:prstGeom>
          <a:noFill/>
        </p:spPr>
        <p:txBody>
          <a:bodyPr wrap="square" rtlCol="0">
            <a:spAutoFit/>
          </a:bodyPr>
          <a:lstStyle/>
          <a:p>
            <a:r>
              <a:rPr lang="en-US" dirty="0"/>
              <a:t>Renal Compensation</a:t>
            </a:r>
          </a:p>
        </p:txBody>
      </p:sp>
      <p:sp>
        <p:nvSpPr>
          <p:cNvPr id="12" name="5-Point Star 11">
            <a:extLst>
              <a:ext uri="{FF2B5EF4-FFF2-40B4-BE49-F238E27FC236}">
                <a16:creationId xmlns:a16="http://schemas.microsoft.com/office/drawing/2014/main" id="{CABF4290-9080-E644-8A6D-F2D318394B20}"/>
              </a:ext>
            </a:extLst>
          </p:cNvPr>
          <p:cNvSpPr/>
          <p:nvPr/>
        </p:nvSpPr>
        <p:spPr>
          <a:xfrm>
            <a:off x="6091791" y="2234941"/>
            <a:ext cx="396500" cy="4276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C190DDA-08FB-BF4F-8589-3DE4836F7628}"/>
              </a:ext>
            </a:extLst>
          </p:cNvPr>
          <p:cNvSpPr txBox="1"/>
          <p:nvPr/>
        </p:nvSpPr>
        <p:spPr>
          <a:xfrm>
            <a:off x="6590344" y="2125577"/>
            <a:ext cx="1139491" cy="646331"/>
          </a:xfrm>
          <a:prstGeom prst="rect">
            <a:avLst/>
          </a:prstGeom>
          <a:noFill/>
        </p:spPr>
        <p:txBody>
          <a:bodyPr wrap="square" rtlCol="0">
            <a:spAutoFit/>
          </a:bodyPr>
          <a:lstStyle/>
          <a:p>
            <a:r>
              <a:rPr lang="en-US" dirty="0"/>
              <a:t>Why not live here?</a:t>
            </a:r>
          </a:p>
        </p:txBody>
      </p:sp>
    </p:spTree>
    <p:extLst>
      <p:ext uri="{BB962C8B-B14F-4D97-AF65-F5344CB8AC3E}">
        <p14:creationId xmlns:p14="http://schemas.microsoft.com/office/powerpoint/2010/main" val="2368434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1050-7A3F-C94F-930D-DA5F5D382DE0}"/>
              </a:ext>
            </a:extLst>
          </p:cNvPr>
          <p:cNvSpPr>
            <a:spLocks noGrp="1"/>
          </p:cNvSpPr>
          <p:nvPr>
            <p:ph type="title"/>
          </p:nvPr>
        </p:nvSpPr>
        <p:spPr/>
        <p:txBody>
          <a:bodyPr/>
          <a:lstStyle/>
          <a:p>
            <a:r>
              <a:rPr lang="en-US" dirty="0"/>
              <a:t>What actually happens in this process:</a:t>
            </a:r>
          </a:p>
        </p:txBody>
      </p:sp>
      <p:sp>
        <p:nvSpPr>
          <p:cNvPr id="3" name="Content Placeholder 2">
            <a:extLst>
              <a:ext uri="{FF2B5EF4-FFF2-40B4-BE49-F238E27FC236}">
                <a16:creationId xmlns:a16="http://schemas.microsoft.com/office/drawing/2014/main" id="{28C06C9C-A377-E64E-96BC-01192FC81276}"/>
              </a:ext>
            </a:extLst>
          </p:cNvPr>
          <p:cNvSpPr>
            <a:spLocks noGrp="1"/>
          </p:cNvSpPr>
          <p:nvPr>
            <p:ph idx="1"/>
          </p:nvPr>
        </p:nvSpPr>
        <p:spPr>
          <a:xfrm>
            <a:off x="838200" y="1825624"/>
            <a:ext cx="5828607" cy="4392295"/>
          </a:xfrm>
        </p:spPr>
        <p:txBody>
          <a:bodyPr>
            <a:normAutofit fontScale="92500" lnSpcReduction="10000"/>
          </a:bodyPr>
          <a:lstStyle/>
          <a:p>
            <a:r>
              <a:rPr lang="en-US" dirty="0"/>
              <a:t>3-5 days to reach steady state metabolic compensation in dogs; unknown time in humans</a:t>
            </a:r>
          </a:p>
          <a:p>
            <a:r>
              <a:rPr lang="en-US" dirty="0"/>
              <a:t>Acute: 0.1 </a:t>
            </a:r>
            <a:r>
              <a:rPr lang="en-US" dirty="0" err="1"/>
              <a:t>mEq</a:t>
            </a:r>
            <a:r>
              <a:rPr lang="en-US" dirty="0"/>
              <a:t>/L per 1 mmHg – modified some by pre-existing degree of HCO3. Not dependent on kidney</a:t>
            </a:r>
          </a:p>
          <a:p>
            <a:r>
              <a:rPr lang="en-US" dirty="0"/>
              <a:t>Chronic: 1960s – 0.35 to 0.4 </a:t>
            </a:r>
            <a:r>
              <a:rPr lang="en-US" dirty="0" err="1"/>
              <a:t>mEq</a:t>
            </a:r>
            <a:r>
              <a:rPr lang="en-US" dirty="0"/>
              <a:t>/L per 1mmHg Co2 increase; 0.48 - 0.51 </a:t>
            </a:r>
            <a:r>
              <a:rPr lang="en-US" dirty="0" err="1"/>
              <a:t>mEq</a:t>
            </a:r>
            <a:r>
              <a:rPr lang="en-US" dirty="0"/>
              <a:t>/L per 1mmHg more recently; depends on renal function.</a:t>
            </a:r>
          </a:p>
          <a:p>
            <a:pPr lvl="1"/>
            <a:r>
              <a:rPr lang="en-US" dirty="0"/>
              <a:t>Summarized in </a:t>
            </a:r>
            <a:r>
              <a:rPr lang="en-US" dirty="0" err="1"/>
              <a:t>doi</a:t>
            </a:r>
            <a:r>
              <a:rPr lang="en-US" dirty="0"/>
              <a:t>: 10.1053/ j.ajkd.2019.05.029</a:t>
            </a:r>
          </a:p>
        </p:txBody>
      </p:sp>
      <p:pic>
        <p:nvPicPr>
          <p:cNvPr id="5" name="Picture 4" descr="Table&#10;&#10;Description automatically generated">
            <a:extLst>
              <a:ext uri="{FF2B5EF4-FFF2-40B4-BE49-F238E27FC236}">
                <a16:creationId xmlns:a16="http://schemas.microsoft.com/office/drawing/2014/main" id="{DD932E20-FE82-724A-AFD5-EF027DF5E4A6}"/>
              </a:ext>
            </a:extLst>
          </p:cNvPr>
          <p:cNvPicPr>
            <a:picLocks noChangeAspect="1"/>
          </p:cNvPicPr>
          <p:nvPr/>
        </p:nvPicPr>
        <p:blipFill>
          <a:blip r:embed="rId3"/>
          <a:stretch>
            <a:fillRect/>
          </a:stretch>
        </p:blipFill>
        <p:spPr>
          <a:xfrm>
            <a:off x="6794500" y="1825625"/>
            <a:ext cx="5397500" cy="3886200"/>
          </a:xfrm>
          <a:prstGeom prst="rect">
            <a:avLst/>
          </a:prstGeom>
        </p:spPr>
      </p:pic>
    </p:spTree>
    <p:extLst>
      <p:ext uri="{BB962C8B-B14F-4D97-AF65-F5344CB8AC3E}">
        <p14:creationId xmlns:p14="http://schemas.microsoft.com/office/powerpoint/2010/main" val="2619408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7A18E-B852-E54A-A918-60A57A69EDCD}"/>
              </a:ext>
            </a:extLst>
          </p:cNvPr>
          <p:cNvSpPr>
            <a:spLocks noGrp="1"/>
          </p:cNvSpPr>
          <p:nvPr>
            <p:ph type="title"/>
          </p:nvPr>
        </p:nvSpPr>
        <p:spPr/>
        <p:txBody>
          <a:bodyPr>
            <a:normAutofit/>
          </a:bodyPr>
          <a:lstStyle/>
          <a:p>
            <a:r>
              <a:rPr lang="en-US" dirty="0"/>
              <a:t>How much CO2 is ‘sequestered’? From </a:t>
            </a:r>
            <a:r>
              <a:rPr lang="en-US" dirty="0">
                <a:hlinkClick r:id="rId3"/>
              </a:rPr>
              <a:t>https://doi.org/10.1152/jappl.2000.88.1.257</a:t>
            </a:r>
            <a:endParaRPr lang="en-US" dirty="0"/>
          </a:p>
        </p:txBody>
      </p:sp>
      <p:pic>
        <p:nvPicPr>
          <p:cNvPr id="6146" name="Picture 2" descr="Fig. 4.">
            <a:extLst>
              <a:ext uri="{FF2B5EF4-FFF2-40B4-BE49-F238E27FC236}">
                <a16:creationId xmlns:a16="http://schemas.microsoft.com/office/drawing/2014/main" id="{6BB8EB50-2303-444C-823B-4223127974AA}"/>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363950" y="1916112"/>
            <a:ext cx="594445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art&#10;&#10;Description automatically generated">
            <a:extLst>
              <a:ext uri="{FF2B5EF4-FFF2-40B4-BE49-F238E27FC236}">
                <a16:creationId xmlns:a16="http://schemas.microsoft.com/office/drawing/2014/main" id="{9ECFE6EB-9882-4F46-B6E4-65EE07C2F7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9233" y="2044931"/>
            <a:ext cx="3060618" cy="4222519"/>
          </a:xfrm>
          <a:prstGeom prst="rect">
            <a:avLst/>
          </a:prstGeom>
        </p:spPr>
      </p:pic>
    </p:spTree>
    <p:extLst>
      <p:ext uri="{BB962C8B-B14F-4D97-AF65-F5344CB8AC3E}">
        <p14:creationId xmlns:p14="http://schemas.microsoft.com/office/powerpoint/2010/main" val="241191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D8D5-BB1C-A947-969F-9E6385B02641}"/>
              </a:ext>
            </a:extLst>
          </p:cNvPr>
          <p:cNvSpPr>
            <a:spLocks noGrp="1"/>
          </p:cNvSpPr>
          <p:nvPr>
            <p:ph type="title"/>
          </p:nvPr>
        </p:nvSpPr>
        <p:spPr/>
        <p:txBody>
          <a:bodyPr/>
          <a:lstStyle/>
          <a:p>
            <a:r>
              <a:rPr lang="en-US" dirty="0"/>
              <a:t>In a world without supplemental oxygen…</a:t>
            </a:r>
          </a:p>
        </p:txBody>
      </p:sp>
      <p:sp>
        <p:nvSpPr>
          <p:cNvPr id="3" name="Content Placeholder 2">
            <a:extLst>
              <a:ext uri="{FF2B5EF4-FFF2-40B4-BE49-F238E27FC236}">
                <a16:creationId xmlns:a16="http://schemas.microsoft.com/office/drawing/2014/main" id="{5ADCA96D-D9A5-8644-B497-4FEF08CFFF8D}"/>
              </a:ext>
            </a:extLst>
          </p:cNvPr>
          <p:cNvSpPr>
            <a:spLocks noGrp="1"/>
          </p:cNvSpPr>
          <p:nvPr>
            <p:ph idx="1"/>
          </p:nvPr>
        </p:nvSpPr>
        <p:spPr/>
        <p:txBody>
          <a:bodyPr>
            <a:normAutofit lnSpcReduction="10000"/>
          </a:bodyPr>
          <a:lstStyle/>
          <a:p>
            <a:pPr marL="0" indent="0">
              <a:buNone/>
            </a:pPr>
            <a:r>
              <a:rPr lang="en-US" dirty="0"/>
              <a:t>PA</a:t>
            </a:r>
            <a:r>
              <a:rPr lang="en-US" baseline="-25000" dirty="0"/>
              <a:t>O2</a:t>
            </a:r>
            <a:r>
              <a:rPr lang="en-US" dirty="0"/>
              <a:t> = </a:t>
            </a:r>
            <a:r>
              <a:rPr lang="en-US" dirty="0">
                <a:solidFill>
                  <a:srgbClr val="FF0000"/>
                </a:solidFill>
              </a:rPr>
              <a:t>(</a:t>
            </a:r>
            <a:r>
              <a:rPr lang="en-US" dirty="0" err="1">
                <a:solidFill>
                  <a:srgbClr val="FF0000"/>
                </a:solidFill>
              </a:rPr>
              <a:t>P</a:t>
            </a:r>
            <a:r>
              <a:rPr lang="en-US" baseline="-25000" dirty="0" err="1">
                <a:solidFill>
                  <a:srgbClr val="FF0000"/>
                </a:solidFill>
              </a:rPr>
              <a:t>atm</a:t>
            </a:r>
            <a:r>
              <a:rPr lang="en-US" dirty="0">
                <a:solidFill>
                  <a:srgbClr val="FF0000"/>
                </a:solidFill>
              </a:rPr>
              <a:t> – P</a:t>
            </a:r>
            <a:r>
              <a:rPr lang="en-US" baseline="-25000" dirty="0">
                <a:solidFill>
                  <a:srgbClr val="FF0000"/>
                </a:solidFill>
              </a:rPr>
              <a:t>H2O</a:t>
            </a:r>
            <a:r>
              <a:rPr lang="en-US" dirty="0">
                <a:solidFill>
                  <a:srgbClr val="FF0000"/>
                </a:solidFill>
              </a:rPr>
              <a:t>) * Fi</a:t>
            </a:r>
            <a:r>
              <a:rPr lang="en-US" baseline="-25000" dirty="0">
                <a:solidFill>
                  <a:srgbClr val="FF0000"/>
                </a:solidFill>
              </a:rPr>
              <a:t>O2</a:t>
            </a:r>
            <a:r>
              <a:rPr lang="en-US" dirty="0"/>
              <a:t> – </a:t>
            </a:r>
            <a:r>
              <a:rPr lang="en-US" dirty="0">
                <a:solidFill>
                  <a:schemeClr val="accent1">
                    <a:lumMod val="75000"/>
                  </a:schemeClr>
                </a:solidFill>
              </a:rPr>
              <a:t>(Pa</a:t>
            </a:r>
            <a:r>
              <a:rPr lang="en-US" baseline="-25000" dirty="0">
                <a:solidFill>
                  <a:schemeClr val="accent1">
                    <a:lumMod val="75000"/>
                  </a:schemeClr>
                </a:solidFill>
              </a:rPr>
              <a:t>CO2</a:t>
            </a:r>
            <a:r>
              <a:rPr lang="en-US" dirty="0">
                <a:solidFill>
                  <a:schemeClr val="accent1">
                    <a:lumMod val="75000"/>
                  </a:schemeClr>
                </a:solidFill>
              </a:rPr>
              <a:t> / RQ) </a:t>
            </a:r>
            <a:r>
              <a:rPr lang="en-US" dirty="0">
                <a:solidFill>
                  <a:schemeClr val="accent6">
                    <a:lumMod val="75000"/>
                  </a:schemeClr>
                </a:solidFill>
              </a:rPr>
              <a:t>+ Fi</a:t>
            </a:r>
            <a:r>
              <a:rPr lang="en-US" baseline="-25000" dirty="0">
                <a:solidFill>
                  <a:schemeClr val="accent6">
                    <a:lumMod val="75000"/>
                  </a:schemeClr>
                </a:solidFill>
              </a:rPr>
              <a:t>O2</a:t>
            </a:r>
            <a:r>
              <a:rPr lang="en-US" dirty="0">
                <a:solidFill>
                  <a:schemeClr val="accent6">
                    <a:lumMod val="75000"/>
                  </a:schemeClr>
                </a:solidFill>
              </a:rPr>
              <a:t> * Pa</a:t>
            </a:r>
            <a:r>
              <a:rPr lang="en-US" baseline="-25000" dirty="0">
                <a:solidFill>
                  <a:schemeClr val="accent6">
                    <a:lumMod val="75000"/>
                  </a:schemeClr>
                </a:solidFill>
              </a:rPr>
              <a:t>CO2</a:t>
            </a:r>
            <a:r>
              <a:rPr lang="en-US" dirty="0">
                <a:solidFill>
                  <a:schemeClr val="accent6">
                    <a:lumMod val="75000"/>
                  </a:schemeClr>
                </a:solidFill>
              </a:rPr>
              <a:t> * (1-RQ)/RQ</a:t>
            </a:r>
            <a:endParaRPr lang="en-US" dirty="0">
              <a:solidFill>
                <a:srgbClr val="FF0000"/>
              </a:solidFill>
            </a:endParaRPr>
          </a:p>
          <a:p>
            <a:pPr lvl="1"/>
            <a:endParaRPr lang="en-US" dirty="0">
              <a:solidFill>
                <a:srgbClr val="FF0000"/>
              </a:solidFill>
            </a:endParaRPr>
          </a:p>
          <a:p>
            <a:pPr lvl="1"/>
            <a:r>
              <a:rPr lang="en-US" dirty="0">
                <a:solidFill>
                  <a:srgbClr val="FF0000"/>
                </a:solidFill>
              </a:rPr>
              <a:t>(</a:t>
            </a:r>
            <a:r>
              <a:rPr lang="en-US" dirty="0" err="1">
                <a:solidFill>
                  <a:srgbClr val="FF0000"/>
                </a:solidFill>
              </a:rPr>
              <a:t>P</a:t>
            </a:r>
            <a:r>
              <a:rPr lang="en-US" baseline="-25000" dirty="0" err="1">
                <a:solidFill>
                  <a:srgbClr val="FF0000"/>
                </a:solidFill>
              </a:rPr>
              <a:t>atm</a:t>
            </a:r>
            <a:r>
              <a:rPr lang="en-US" dirty="0">
                <a:solidFill>
                  <a:srgbClr val="FF0000"/>
                </a:solidFill>
              </a:rPr>
              <a:t> – P</a:t>
            </a:r>
            <a:r>
              <a:rPr lang="en-US" baseline="-25000" dirty="0">
                <a:solidFill>
                  <a:srgbClr val="FF0000"/>
                </a:solidFill>
              </a:rPr>
              <a:t>H2O</a:t>
            </a:r>
            <a:r>
              <a:rPr lang="en-US" dirty="0">
                <a:solidFill>
                  <a:srgbClr val="FF0000"/>
                </a:solidFill>
              </a:rPr>
              <a:t>) * Fi</a:t>
            </a:r>
            <a:r>
              <a:rPr lang="en-US" baseline="-25000" dirty="0">
                <a:solidFill>
                  <a:srgbClr val="FF0000"/>
                </a:solidFill>
              </a:rPr>
              <a:t>O2</a:t>
            </a:r>
            <a:r>
              <a:rPr lang="en-US" dirty="0"/>
              <a:t> = represents O2 arriving at the alveoli, which becomes saturated with H2O through the airways</a:t>
            </a:r>
          </a:p>
          <a:p>
            <a:pPr lvl="1"/>
            <a:r>
              <a:rPr lang="en-US" dirty="0">
                <a:solidFill>
                  <a:schemeClr val="accent1">
                    <a:lumMod val="75000"/>
                  </a:schemeClr>
                </a:solidFill>
              </a:rPr>
              <a:t>Pa</a:t>
            </a:r>
            <a:r>
              <a:rPr lang="en-US" baseline="-25000" dirty="0">
                <a:solidFill>
                  <a:schemeClr val="accent1">
                    <a:lumMod val="75000"/>
                  </a:schemeClr>
                </a:solidFill>
              </a:rPr>
              <a:t>CO2</a:t>
            </a:r>
            <a:r>
              <a:rPr lang="en-US" dirty="0">
                <a:solidFill>
                  <a:schemeClr val="accent1">
                    <a:lumMod val="75000"/>
                  </a:schemeClr>
                </a:solidFill>
              </a:rPr>
              <a:t> / RQ </a:t>
            </a:r>
            <a:r>
              <a:rPr lang="en-US" dirty="0"/>
              <a:t>represents the volume of O2 in the alveoli removed into the blood</a:t>
            </a:r>
            <a:endParaRPr lang="en-US" dirty="0">
              <a:solidFill>
                <a:schemeClr val="accent1">
                  <a:lumMod val="75000"/>
                </a:schemeClr>
              </a:solidFill>
            </a:endParaRPr>
          </a:p>
          <a:p>
            <a:pPr lvl="1"/>
            <a:r>
              <a:rPr lang="en-US" dirty="0">
                <a:solidFill>
                  <a:schemeClr val="accent6">
                    <a:lumMod val="75000"/>
                  </a:schemeClr>
                </a:solidFill>
              </a:rPr>
              <a:t>Fi</a:t>
            </a:r>
            <a:r>
              <a:rPr lang="en-US" baseline="-25000" dirty="0">
                <a:solidFill>
                  <a:schemeClr val="accent6">
                    <a:lumMod val="75000"/>
                  </a:schemeClr>
                </a:solidFill>
              </a:rPr>
              <a:t>O2</a:t>
            </a:r>
            <a:r>
              <a:rPr lang="en-US" dirty="0">
                <a:solidFill>
                  <a:schemeClr val="accent6">
                    <a:lumMod val="75000"/>
                  </a:schemeClr>
                </a:solidFill>
              </a:rPr>
              <a:t> * Pa</a:t>
            </a:r>
            <a:r>
              <a:rPr lang="en-US" baseline="-25000" dirty="0">
                <a:solidFill>
                  <a:schemeClr val="accent6">
                    <a:lumMod val="75000"/>
                  </a:schemeClr>
                </a:solidFill>
              </a:rPr>
              <a:t>CO2</a:t>
            </a:r>
            <a:r>
              <a:rPr lang="en-US" dirty="0">
                <a:solidFill>
                  <a:schemeClr val="accent6">
                    <a:lumMod val="75000"/>
                  </a:schemeClr>
                </a:solidFill>
              </a:rPr>
              <a:t> * (1-RQ)/RQ</a:t>
            </a:r>
            <a:r>
              <a:rPr lang="en-US" dirty="0"/>
              <a:t> represents the passive flow that must occur to maintain steady state when RQ =/= 1, because every O</a:t>
            </a:r>
            <a:r>
              <a:rPr lang="en-US" baseline="-25000" dirty="0"/>
              <a:t>2</a:t>
            </a:r>
            <a:r>
              <a:rPr lang="en-US" dirty="0"/>
              <a:t> molecule leaving the alveoli is </a:t>
            </a:r>
            <a:r>
              <a:rPr lang="en-US" b="1" dirty="0"/>
              <a:t>NOT</a:t>
            </a:r>
            <a:r>
              <a:rPr lang="en-US" dirty="0"/>
              <a:t> replaced by 1 molecule of CO</a:t>
            </a:r>
            <a:r>
              <a:rPr lang="en-US" baseline="-25000" dirty="0"/>
              <a:t>2</a:t>
            </a:r>
            <a:r>
              <a:rPr lang="en-US" dirty="0"/>
              <a:t>. </a:t>
            </a:r>
          </a:p>
          <a:p>
            <a:pPr lvl="1"/>
            <a:endParaRPr lang="en-US" dirty="0"/>
          </a:p>
          <a:p>
            <a:r>
              <a:rPr lang="en-US" dirty="0"/>
              <a:t>Hypoventilation causes hypoxemia; </a:t>
            </a:r>
          </a:p>
          <a:p>
            <a:pPr lvl="1"/>
            <a:r>
              <a:rPr lang="en-US" dirty="0"/>
              <a:t>evolutionarily advantageous to have an oxygenation buffer?</a:t>
            </a:r>
          </a:p>
          <a:p>
            <a:pPr lvl="1"/>
            <a:r>
              <a:rPr lang="en-US" dirty="0"/>
              <a:t>severe hypercapnia is </a:t>
            </a:r>
            <a:r>
              <a:rPr lang="en-US" b="1" dirty="0"/>
              <a:t>only possible </a:t>
            </a:r>
            <a:r>
              <a:rPr lang="en-US" dirty="0"/>
              <a:t>with supplemental oxygen (Dalton’s Law)</a:t>
            </a:r>
          </a:p>
          <a:p>
            <a:pPr marL="914400" lvl="2" indent="0">
              <a:buNone/>
            </a:pPr>
            <a:endParaRPr lang="en-US" dirty="0"/>
          </a:p>
          <a:p>
            <a:pPr marL="914400" lvl="2" indent="0">
              <a:buNone/>
            </a:pPr>
            <a:endParaRPr lang="en-US" dirty="0"/>
          </a:p>
          <a:p>
            <a:pPr marL="914400" lvl="2" indent="0">
              <a:buNone/>
            </a:pPr>
            <a:endParaRPr lang="en-US" dirty="0"/>
          </a:p>
        </p:txBody>
      </p:sp>
      <p:sp>
        <p:nvSpPr>
          <p:cNvPr id="4" name="Frame 3">
            <a:extLst>
              <a:ext uri="{FF2B5EF4-FFF2-40B4-BE49-F238E27FC236}">
                <a16:creationId xmlns:a16="http://schemas.microsoft.com/office/drawing/2014/main" id="{B4DDC7D1-2CD1-FB43-8160-E16524EDAAC2}"/>
              </a:ext>
            </a:extLst>
          </p:cNvPr>
          <p:cNvSpPr/>
          <p:nvPr/>
        </p:nvSpPr>
        <p:spPr>
          <a:xfrm>
            <a:off x="4658498" y="1594022"/>
            <a:ext cx="6005384" cy="877329"/>
          </a:xfrm>
          <a:prstGeom prst="frame">
            <a:avLst>
              <a:gd name="adj1" fmla="val 5458"/>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20910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7D2B7BE-0FC9-3344-AE58-83AD42304BBF}"/>
              </a:ext>
            </a:extLst>
          </p:cNvPr>
          <p:cNvGraphicFramePr>
            <a:graphicFrameLocks/>
          </p:cNvGraphicFramePr>
          <p:nvPr/>
        </p:nvGraphicFramePr>
        <p:xfrm>
          <a:off x="501048" y="378940"/>
          <a:ext cx="11386151" cy="6244281"/>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2CB2D37F-4B9C-9D48-961E-6F86EE60E7AD}"/>
              </a:ext>
            </a:extLst>
          </p:cNvPr>
          <p:cNvCxnSpPr>
            <a:cxnSpLocks/>
          </p:cNvCxnSpPr>
          <p:nvPr/>
        </p:nvCxnSpPr>
        <p:spPr>
          <a:xfrm>
            <a:off x="1412688" y="3096558"/>
            <a:ext cx="8027894" cy="0"/>
          </a:xfrm>
          <a:prstGeom prst="line">
            <a:avLst/>
          </a:prstGeom>
          <a:ln w="635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88C6373-42FA-E246-8C95-04CAC116175C}"/>
              </a:ext>
            </a:extLst>
          </p:cNvPr>
          <p:cNvCxnSpPr>
            <a:cxnSpLocks/>
          </p:cNvCxnSpPr>
          <p:nvPr/>
        </p:nvCxnSpPr>
        <p:spPr>
          <a:xfrm>
            <a:off x="1412688" y="3248958"/>
            <a:ext cx="8027894" cy="0"/>
          </a:xfrm>
          <a:prstGeom prst="line">
            <a:avLst/>
          </a:prstGeom>
          <a:ln w="635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140A0C2-92F0-C44C-A401-C8FAD817C678}"/>
              </a:ext>
            </a:extLst>
          </p:cNvPr>
          <p:cNvCxnSpPr/>
          <p:nvPr/>
        </p:nvCxnSpPr>
        <p:spPr>
          <a:xfrm flipV="1">
            <a:off x="4114800" y="1663700"/>
            <a:ext cx="0" cy="1432858"/>
          </a:xfrm>
          <a:prstGeom prst="straightConnector1">
            <a:avLst/>
          </a:prstGeom>
          <a:ln w="635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20E2CA7-1301-8F44-A6E3-1B7EB3E81078}"/>
              </a:ext>
            </a:extLst>
          </p:cNvPr>
          <p:cNvCxnSpPr>
            <a:cxnSpLocks/>
          </p:cNvCxnSpPr>
          <p:nvPr/>
        </p:nvCxnSpPr>
        <p:spPr>
          <a:xfrm flipV="1">
            <a:off x="4267200" y="2730500"/>
            <a:ext cx="0" cy="518458"/>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E4DF4A3-C2FF-1942-A9FE-C68CA83E4955}"/>
              </a:ext>
            </a:extLst>
          </p:cNvPr>
          <p:cNvSpPr/>
          <p:nvPr/>
        </p:nvSpPr>
        <p:spPr>
          <a:xfrm>
            <a:off x="1412688" y="3701088"/>
            <a:ext cx="6512112" cy="1200329"/>
          </a:xfrm>
          <a:prstGeom prst="rect">
            <a:avLst/>
          </a:prstGeom>
        </p:spPr>
        <p:txBody>
          <a:bodyPr wrap="square">
            <a:spAutoFit/>
          </a:bodyPr>
          <a:lstStyle/>
          <a:p>
            <a:pPr lvl="0">
              <a:defRPr/>
            </a:pPr>
            <a:r>
              <a:rPr lang="en-US" dirty="0"/>
              <a:t>PA</a:t>
            </a:r>
            <a:r>
              <a:rPr lang="en-US" baseline="-25000" dirty="0"/>
              <a:t>O2</a:t>
            </a:r>
            <a:r>
              <a:rPr lang="en-US" dirty="0"/>
              <a:t> = (</a:t>
            </a:r>
            <a:r>
              <a:rPr lang="en-US" dirty="0" err="1"/>
              <a:t>P</a:t>
            </a:r>
            <a:r>
              <a:rPr lang="en-US" baseline="-25000" dirty="0" err="1"/>
              <a:t>atm</a:t>
            </a:r>
            <a:r>
              <a:rPr lang="en-US" dirty="0"/>
              <a:t> – P</a:t>
            </a:r>
            <a:r>
              <a:rPr lang="en-US" baseline="-25000" dirty="0"/>
              <a:t>H2O</a:t>
            </a:r>
            <a:r>
              <a:rPr lang="en-US" dirty="0"/>
              <a:t>) * Fi</a:t>
            </a:r>
            <a:r>
              <a:rPr lang="en-US" baseline="-25000" dirty="0"/>
              <a:t>O2</a:t>
            </a:r>
            <a:r>
              <a:rPr lang="en-US" dirty="0"/>
              <a:t> – (Pa</a:t>
            </a:r>
            <a:r>
              <a:rPr lang="en-US" baseline="-25000" dirty="0"/>
              <a:t>CO2</a:t>
            </a:r>
            <a:r>
              <a:rPr lang="en-US" dirty="0"/>
              <a:t> / RQ) + Fi</a:t>
            </a:r>
            <a:r>
              <a:rPr lang="en-US" baseline="-25000" dirty="0"/>
              <a:t>O2</a:t>
            </a:r>
            <a:r>
              <a:rPr lang="en-US" dirty="0"/>
              <a:t> * Pa</a:t>
            </a:r>
            <a:r>
              <a:rPr lang="en-US" baseline="-25000" dirty="0"/>
              <a:t>CO2</a:t>
            </a:r>
            <a:r>
              <a:rPr lang="en-US" dirty="0"/>
              <a:t> * (1-RQ)/RQ</a:t>
            </a:r>
          </a:p>
          <a:p>
            <a:r>
              <a:rPr lang="en-US" dirty="0"/>
              <a:t>Normal A-a gradient? 4 + (0.25 * Age) </a:t>
            </a:r>
          </a:p>
          <a:p>
            <a:r>
              <a:rPr lang="en-US" dirty="0"/>
              <a:t>Critical PAO2 = paO2 + (Normal A-a gradient)</a:t>
            </a:r>
          </a:p>
          <a:p>
            <a:pPr lvl="0">
              <a:defRPr/>
            </a:pPr>
            <a:endParaRPr lang="en-US" dirty="0"/>
          </a:p>
        </p:txBody>
      </p:sp>
    </p:spTree>
    <p:extLst>
      <p:ext uri="{BB962C8B-B14F-4D97-AF65-F5344CB8AC3E}">
        <p14:creationId xmlns:p14="http://schemas.microsoft.com/office/powerpoint/2010/main" val="2116945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AD5-3A63-064A-9F91-716C5212C5F1}"/>
              </a:ext>
            </a:extLst>
          </p:cNvPr>
          <p:cNvSpPr>
            <a:spLocks noGrp="1"/>
          </p:cNvSpPr>
          <p:nvPr>
            <p:ph type="title"/>
          </p:nvPr>
        </p:nvSpPr>
        <p:spPr/>
        <p:txBody>
          <a:bodyPr/>
          <a:lstStyle/>
          <a:p>
            <a:r>
              <a:rPr lang="en-US" dirty="0"/>
              <a:t>When we control the alveolar gasses…</a:t>
            </a:r>
          </a:p>
        </p:txBody>
      </p:sp>
      <p:sp>
        <p:nvSpPr>
          <p:cNvPr id="3" name="Content Placeholder 2">
            <a:extLst>
              <a:ext uri="{FF2B5EF4-FFF2-40B4-BE49-F238E27FC236}">
                <a16:creationId xmlns:a16="http://schemas.microsoft.com/office/drawing/2014/main" id="{459C35FB-10D6-7044-9E5F-9EEE1EAFBF06}"/>
              </a:ext>
            </a:extLst>
          </p:cNvPr>
          <p:cNvSpPr>
            <a:spLocks noGrp="1"/>
          </p:cNvSpPr>
          <p:nvPr>
            <p:ph idx="1"/>
          </p:nvPr>
        </p:nvSpPr>
        <p:spPr/>
        <p:txBody>
          <a:bodyPr>
            <a:normAutofit/>
          </a:bodyPr>
          <a:lstStyle/>
          <a:p>
            <a:r>
              <a:rPr lang="en-US" dirty="0"/>
              <a:t>At 100% FiO2, hypercapnia will almost never cause hypoxemia</a:t>
            </a:r>
          </a:p>
          <a:p>
            <a:pPr lvl="1"/>
            <a:r>
              <a:rPr lang="en-US" dirty="0"/>
              <a:t>PA</a:t>
            </a:r>
            <a:r>
              <a:rPr lang="en-US" baseline="-25000" dirty="0"/>
              <a:t>O2</a:t>
            </a:r>
            <a:r>
              <a:rPr lang="en-US" dirty="0"/>
              <a:t> = </a:t>
            </a:r>
            <a:r>
              <a:rPr lang="en-US" dirty="0">
                <a:solidFill>
                  <a:srgbClr val="FF0000"/>
                </a:solidFill>
              </a:rPr>
              <a:t>(</a:t>
            </a:r>
            <a:r>
              <a:rPr lang="en-US" dirty="0" err="1">
                <a:solidFill>
                  <a:srgbClr val="FF0000"/>
                </a:solidFill>
              </a:rPr>
              <a:t>P</a:t>
            </a:r>
            <a:r>
              <a:rPr lang="en-US" baseline="-25000" dirty="0" err="1">
                <a:solidFill>
                  <a:srgbClr val="FF0000"/>
                </a:solidFill>
              </a:rPr>
              <a:t>atm</a:t>
            </a:r>
            <a:r>
              <a:rPr lang="en-US" dirty="0">
                <a:solidFill>
                  <a:srgbClr val="FF0000"/>
                </a:solidFill>
              </a:rPr>
              <a:t> – P</a:t>
            </a:r>
            <a:r>
              <a:rPr lang="en-US" baseline="-25000" dirty="0">
                <a:solidFill>
                  <a:srgbClr val="FF0000"/>
                </a:solidFill>
              </a:rPr>
              <a:t>H2O</a:t>
            </a:r>
            <a:r>
              <a:rPr lang="en-US" dirty="0">
                <a:solidFill>
                  <a:srgbClr val="FF0000"/>
                </a:solidFill>
              </a:rPr>
              <a:t>) * Fi</a:t>
            </a:r>
            <a:r>
              <a:rPr lang="en-US" baseline="-25000" dirty="0">
                <a:solidFill>
                  <a:srgbClr val="FF0000"/>
                </a:solidFill>
              </a:rPr>
              <a:t>O2</a:t>
            </a:r>
            <a:r>
              <a:rPr lang="en-US" dirty="0"/>
              <a:t> – </a:t>
            </a:r>
            <a:r>
              <a:rPr lang="en-US" dirty="0">
                <a:solidFill>
                  <a:schemeClr val="accent1">
                    <a:lumMod val="75000"/>
                  </a:schemeClr>
                </a:solidFill>
              </a:rPr>
              <a:t>(Pa</a:t>
            </a:r>
            <a:r>
              <a:rPr lang="en-US" baseline="-25000" dirty="0">
                <a:solidFill>
                  <a:schemeClr val="accent1">
                    <a:lumMod val="75000"/>
                  </a:schemeClr>
                </a:solidFill>
              </a:rPr>
              <a:t>CO2</a:t>
            </a:r>
            <a:r>
              <a:rPr lang="en-US" dirty="0">
                <a:solidFill>
                  <a:schemeClr val="accent1">
                    <a:lumMod val="75000"/>
                  </a:schemeClr>
                </a:solidFill>
              </a:rPr>
              <a:t> / RQ) </a:t>
            </a:r>
            <a:r>
              <a:rPr lang="en-US" dirty="0">
                <a:solidFill>
                  <a:schemeClr val="accent6">
                    <a:lumMod val="75000"/>
                  </a:schemeClr>
                </a:solidFill>
              </a:rPr>
              <a:t>+ Fi</a:t>
            </a:r>
            <a:r>
              <a:rPr lang="en-US" baseline="-25000" dirty="0">
                <a:solidFill>
                  <a:schemeClr val="accent6">
                    <a:lumMod val="75000"/>
                  </a:schemeClr>
                </a:solidFill>
              </a:rPr>
              <a:t>O2</a:t>
            </a:r>
            <a:r>
              <a:rPr lang="en-US" dirty="0">
                <a:solidFill>
                  <a:schemeClr val="accent6">
                    <a:lumMod val="75000"/>
                  </a:schemeClr>
                </a:solidFill>
              </a:rPr>
              <a:t> * Pa</a:t>
            </a:r>
            <a:r>
              <a:rPr lang="en-US" baseline="-25000" dirty="0">
                <a:solidFill>
                  <a:schemeClr val="accent6">
                    <a:lumMod val="75000"/>
                  </a:schemeClr>
                </a:solidFill>
              </a:rPr>
              <a:t>CO2</a:t>
            </a:r>
            <a:r>
              <a:rPr lang="en-US" dirty="0">
                <a:solidFill>
                  <a:schemeClr val="accent6">
                    <a:lumMod val="75000"/>
                  </a:schemeClr>
                </a:solidFill>
              </a:rPr>
              <a:t> * (1-RQ)/RQ</a:t>
            </a:r>
            <a:endParaRPr lang="en-US" dirty="0">
              <a:solidFill>
                <a:srgbClr val="FF0000"/>
              </a:solidFill>
            </a:endParaRPr>
          </a:p>
          <a:p>
            <a:pPr lvl="1"/>
            <a:r>
              <a:rPr lang="en-US" dirty="0"/>
              <a:t>PaCO2 = 40: PA</a:t>
            </a:r>
            <a:r>
              <a:rPr lang="en-US" baseline="-25000" dirty="0"/>
              <a:t>O2</a:t>
            </a:r>
            <a:r>
              <a:rPr lang="en-US" dirty="0"/>
              <a:t> = </a:t>
            </a:r>
            <a:r>
              <a:rPr lang="en-US" dirty="0">
                <a:solidFill>
                  <a:srgbClr val="FF0000"/>
                </a:solidFill>
              </a:rPr>
              <a:t>(647 – 47) * 1</a:t>
            </a:r>
            <a:r>
              <a:rPr lang="en-US" dirty="0"/>
              <a:t> – </a:t>
            </a:r>
            <a:r>
              <a:rPr lang="en-US" dirty="0">
                <a:solidFill>
                  <a:schemeClr val="accent1">
                    <a:lumMod val="75000"/>
                  </a:schemeClr>
                </a:solidFill>
              </a:rPr>
              <a:t>(40 / 0.8) </a:t>
            </a:r>
            <a:r>
              <a:rPr lang="en-US" dirty="0">
                <a:solidFill>
                  <a:schemeClr val="accent6">
                    <a:lumMod val="75000"/>
                  </a:schemeClr>
                </a:solidFill>
              </a:rPr>
              <a:t>+ 1 * 40 * (1-.8)/.8</a:t>
            </a:r>
            <a:r>
              <a:rPr lang="en-US" dirty="0"/>
              <a:t> </a:t>
            </a:r>
            <a:r>
              <a:rPr lang="en-US" b="1" dirty="0"/>
              <a:t>= 556 mmHg</a:t>
            </a:r>
          </a:p>
          <a:p>
            <a:pPr lvl="1"/>
            <a:r>
              <a:rPr lang="en-US" dirty="0"/>
              <a:t>PaCO2 = 120: PA</a:t>
            </a:r>
            <a:r>
              <a:rPr lang="en-US" baseline="-25000" dirty="0"/>
              <a:t>O2</a:t>
            </a:r>
            <a:r>
              <a:rPr lang="en-US" dirty="0"/>
              <a:t> = </a:t>
            </a:r>
            <a:r>
              <a:rPr lang="en-US" dirty="0">
                <a:solidFill>
                  <a:srgbClr val="FF0000"/>
                </a:solidFill>
              </a:rPr>
              <a:t>(647 – 47) * 1</a:t>
            </a:r>
            <a:r>
              <a:rPr lang="en-US" dirty="0"/>
              <a:t> – </a:t>
            </a:r>
            <a:r>
              <a:rPr lang="en-US" dirty="0">
                <a:solidFill>
                  <a:schemeClr val="accent1">
                    <a:lumMod val="75000"/>
                  </a:schemeClr>
                </a:solidFill>
              </a:rPr>
              <a:t>(120 / 0.8) </a:t>
            </a:r>
            <a:r>
              <a:rPr lang="en-US" dirty="0">
                <a:solidFill>
                  <a:schemeClr val="accent6">
                    <a:lumMod val="75000"/>
                  </a:schemeClr>
                </a:solidFill>
              </a:rPr>
              <a:t>+ 1 * 120 * (1-.8)/.8 </a:t>
            </a:r>
            <a:r>
              <a:rPr lang="en-US" b="1" dirty="0"/>
              <a:t>= 534 mmHg</a:t>
            </a:r>
          </a:p>
          <a:p>
            <a:endParaRPr lang="en-US" dirty="0">
              <a:solidFill>
                <a:schemeClr val="accent5">
                  <a:lumMod val="75000"/>
                </a:schemeClr>
              </a:solidFill>
            </a:endParaRPr>
          </a:p>
        </p:txBody>
      </p:sp>
      <p:pic>
        <p:nvPicPr>
          <p:cNvPr id="4" name="Picture 2" descr="Printed from STUDENT CONSULT: Berne and Levy Physiology 6E - The Online  Medical Library for Students plus USMLE St… | Respiratory, Dissociation,  Respiratory therapy">
            <a:extLst>
              <a:ext uri="{FF2B5EF4-FFF2-40B4-BE49-F238E27FC236}">
                <a16:creationId xmlns:a16="http://schemas.microsoft.com/office/drawing/2014/main" id="{1D466743-0155-B341-8780-FC8A92E400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0851" y="4363865"/>
            <a:ext cx="2521239" cy="20801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8D4915D-D232-B24A-B241-FB0D8C9F41C3}"/>
              </a:ext>
            </a:extLst>
          </p:cNvPr>
          <p:cNvSpPr txBox="1"/>
          <p:nvPr/>
        </p:nvSpPr>
        <p:spPr>
          <a:xfrm>
            <a:off x="731606" y="4363865"/>
            <a:ext cx="3474308" cy="2031325"/>
          </a:xfrm>
          <a:prstGeom prst="rect">
            <a:avLst/>
          </a:prstGeom>
          <a:noFill/>
        </p:spPr>
        <p:txBody>
          <a:bodyPr wrap="square">
            <a:spAutoFit/>
          </a:bodyPr>
          <a:lstStyle/>
          <a:p>
            <a:r>
              <a:rPr lang="en-US" dirty="0"/>
              <a:t>True effect might be different: </a:t>
            </a:r>
          </a:p>
          <a:p>
            <a:pPr marL="742950" lvl="1" indent="-285750">
              <a:buFont typeface="Arial" panose="020B0604020202020204" pitchFamily="34" charset="0"/>
              <a:buChar char="•"/>
            </a:pPr>
            <a:r>
              <a:rPr lang="en-US" dirty="0"/>
              <a:t>Moves O2-Dissociation curve to the right (could cause hypoxia)</a:t>
            </a:r>
          </a:p>
          <a:p>
            <a:pPr marL="742950" lvl="1" indent="-285750">
              <a:buFont typeface="Arial" panose="020B0604020202020204" pitchFamily="34" charset="0"/>
              <a:buChar char="•"/>
            </a:pPr>
            <a:r>
              <a:rPr lang="en-US" dirty="0"/>
              <a:t>Worsened V/Q matching (vasoconstriction in high VA zones)</a:t>
            </a:r>
            <a:endParaRPr lang="en-US" dirty="0">
              <a:solidFill>
                <a:schemeClr val="accent5">
                  <a:lumMod val="75000"/>
                </a:schemeClr>
              </a:solidFill>
            </a:endParaRPr>
          </a:p>
        </p:txBody>
      </p:sp>
      <p:pic>
        <p:nvPicPr>
          <p:cNvPr id="8" name="Picture 7">
            <a:extLst>
              <a:ext uri="{FF2B5EF4-FFF2-40B4-BE49-F238E27FC236}">
                <a16:creationId xmlns:a16="http://schemas.microsoft.com/office/drawing/2014/main" id="{12CE5536-95D0-194B-A73C-68E7350B65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48313" y="3429000"/>
            <a:ext cx="4626646" cy="3346535"/>
          </a:xfrm>
          <a:prstGeom prst="rect">
            <a:avLst/>
          </a:prstGeom>
        </p:spPr>
      </p:pic>
    </p:spTree>
    <p:extLst>
      <p:ext uri="{BB962C8B-B14F-4D97-AF65-F5344CB8AC3E}">
        <p14:creationId xmlns:p14="http://schemas.microsoft.com/office/powerpoint/2010/main" val="147640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37D1-DE74-D14B-9126-F077C7E45507}"/>
              </a:ext>
            </a:extLst>
          </p:cNvPr>
          <p:cNvSpPr>
            <a:spLocks noGrp="1"/>
          </p:cNvSpPr>
          <p:nvPr>
            <p:ph type="title"/>
          </p:nvPr>
        </p:nvSpPr>
        <p:spPr/>
        <p:txBody>
          <a:bodyPr/>
          <a:lstStyle/>
          <a:p>
            <a:r>
              <a:rPr lang="en-US" dirty="0"/>
              <a:t>What, if anything, should be done about this?</a:t>
            </a:r>
          </a:p>
        </p:txBody>
      </p:sp>
      <p:sp>
        <p:nvSpPr>
          <p:cNvPr id="3" name="Content Placeholder 2">
            <a:extLst>
              <a:ext uri="{FF2B5EF4-FFF2-40B4-BE49-F238E27FC236}">
                <a16:creationId xmlns:a16="http://schemas.microsoft.com/office/drawing/2014/main" id="{83EE9589-C5C1-1F40-8C29-895497D61E56}"/>
              </a:ext>
            </a:extLst>
          </p:cNvPr>
          <p:cNvSpPr>
            <a:spLocks noGrp="1"/>
          </p:cNvSpPr>
          <p:nvPr>
            <p:ph idx="1"/>
          </p:nvPr>
        </p:nvSpPr>
        <p:spPr/>
        <p:txBody>
          <a:bodyPr/>
          <a:lstStyle/>
          <a:p>
            <a:r>
              <a:rPr lang="en-US" dirty="0"/>
              <a:t>Review of CO2 kinetics</a:t>
            </a:r>
          </a:p>
          <a:p>
            <a:r>
              <a:rPr lang="en-US" dirty="0"/>
              <a:t>Why does this happen? Dead space fraction in COVID-ARDS</a:t>
            </a:r>
          </a:p>
          <a:p>
            <a:r>
              <a:rPr lang="en-US" b="1" dirty="0"/>
              <a:t>Tolerating Hypercapnia: Pros and Cons</a:t>
            </a:r>
          </a:p>
          <a:p>
            <a:r>
              <a:rPr lang="en-US" dirty="0"/>
              <a:t>Review of control of ventilation related to hypercapnia and acidosis</a:t>
            </a:r>
          </a:p>
          <a:p>
            <a:endParaRPr lang="en-US" dirty="0"/>
          </a:p>
        </p:txBody>
      </p:sp>
    </p:spTree>
    <p:extLst>
      <p:ext uri="{BB962C8B-B14F-4D97-AF65-F5344CB8AC3E}">
        <p14:creationId xmlns:p14="http://schemas.microsoft.com/office/powerpoint/2010/main" val="1307200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A9A-3403-9A4B-B20C-3FCBD30C0D26}"/>
              </a:ext>
            </a:extLst>
          </p:cNvPr>
          <p:cNvSpPr>
            <a:spLocks noGrp="1"/>
          </p:cNvSpPr>
          <p:nvPr>
            <p:ph type="title"/>
          </p:nvPr>
        </p:nvSpPr>
        <p:spPr/>
        <p:txBody>
          <a:bodyPr/>
          <a:lstStyle/>
          <a:p>
            <a:r>
              <a:rPr lang="en-US" dirty="0"/>
              <a:t>Argument for allowing hypercapnia</a:t>
            </a:r>
          </a:p>
        </p:txBody>
      </p:sp>
      <p:sp>
        <p:nvSpPr>
          <p:cNvPr id="3" name="Content Placeholder 2">
            <a:extLst>
              <a:ext uri="{FF2B5EF4-FFF2-40B4-BE49-F238E27FC236}">
                <a16:creationId xmlns:a16="http://schemas.microsoft.com/office/drawing/2014/main" id="{31424FE1-04DC-0549-BC7B-4B35F3A43C8D}"/>
              </a:ext>
            </a:extLst>
          </p:cNvPr>
          <p:cNvSpPr>
            <a:spLocks noGrp="1"/>
          </p:cNvSpPr>
          <p:nvPr>
            <p:ph idx="1"/>
          </p:nvPr>
        </p:nvSpPr>
        <p:spPr>
          <a:xfrm>
            <a:off x="838200" y="1825625"/>
            <a:ext cx="6538784" cy="4351338"/>
          </a:xfrm>
        </p:spPr>
        <p:txBody>
          <a:bodyPr>
            <a:normAutofit fontScale="92500"/>
          </a:bodyPr>
          <a:lstStyle/>
          <a:p>
            <a:r>
              <a:rPr lang="en-US" dirty="0"/>
              <a:t>Could you ventilate at &lt;6 cc/kg if you allow PaCO2 to increase?</a:t>
            </a:r>
          </a:p>
          <a:p>
            <a:pPr lvl="1"/>
            <a:r>
              <a:rPr lang="en-US" dirty="0"/>
              <a:t>k * VCO2 / </a:t>
            </a:r>
            <a:r>
              <a:rPr lang="en-US" b="1" dirty="0"/>
              <a:t>40 </a:t>
            </a:r>
            <a:r>
              <a:rPr lang="en-US" dirty="0"/>
              <a:t>mmHg</a:t>
            </a:r>
            <a:r>
              <a:rPr lang="en-US" b="1" dirty="0"/>
              <a:t> </a:t>
            </a:r>
            <a:r>
              <a:rPr lang="en-US" dirty="0"/>
              <a:t>vs k * VCO2 /</a:t>
            </a:r>
            <a:r>
              <a:rPr lang="en-US" b="1" dirty="0"/>
              <a:t>120 </a:t>
            </a:r>
            <a:r>
              <a:rPr lang="en-US" dirty="0"/>
              <a:t>mmHg =&gt; 3x less VA; without the (probable) evolutionary reason we don’t do this (O2)</a:t>
            </a:r>
          </a:p>
          <a:p>
            <a:r>
              <a:rPr lang="en-US" dirty="0"/>
              <a:t>Direct Evidence: </a:t>
            </a:r>
            <a:r>
              <a:rPr lang="en-US" b="1" dirty="0"/>
              <a:t>(Permissive Hypercapnia)</a:t>
            </a:r>
          </a:p>
          <a:p>
            <a:pPr lvl="1"/>
            <a:r>
              <a:rPr lang="en-US" dirty="0"/>
              <a:t>LTVV ARDS trials allow pH &lt; 7.30 if RR 35+ or </a:t>
            </a:r>
            <a:r>
              <a:rPr lang="en-US" dirty="0" err="1"/>
              <a:t>Pplat</a:t>
            </a:r>
            <a:r>
              <a:rPr lang="en-US" dirty="0"/>
              <a:t> 25-30</a:t>
            </a:r>
            <a:r>
              <a:rPr lang="en-US" b="1" dirty="0"/>
              <a:t> </a:t>
            </a:r>
          </a:p>
          <a:p>
            <a:pPr lvl="1"/>
            <a:r>
              <a:rPr lang="en-US" dirty="0"/>
              <a:t>What is attributable to the PHC, and what is the LTVV? Is PHC beneficial outside these indications? What about hypercapnia </a:t>
            </a:r>
            <a:r>
              <a:rPr lang="en-US" b="1" u="sng" dirty="0"/>
              <a:t>without acidosis</a:t>
            </a:r>
            <a:r>
              <a:rPr lang="en-US" dirty="0"/>
              <a:t>?</a:t>
            </a:r>
          </a:p>
        </p:txBody>
      </p:sp>
      <p:sp>
        <p:nvSpPr>
          <p:cNvPr id="4" name="AutoShape 2">
            <a:extLst>
              <a:ext uri="{FF2B5EF4-FFF2-40B4-BE49-F238E27FC236}">
                <a16:creationId xmlns:a16="http://schemas.microsoft.com/office/drawing/2014/main" id="{26940F1E-02F6-8A48-96B0-6F62223526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Text&#10;&#10;Description automatically generated">
            <a:extLst>
              <a:ext uri="{FF2B5EF4-FFF2-40B4-BE49-F238E27FC236}">
                <a16:creationId xmlns:a16="http://schemas.microsoft.com/office/drawing/2014/main" id="{4E4B5CD4-C89D-9540-900D-6281019FEB81}"/>
              </a:ext>
            </a:extLst>
          </p:cNvPr>
          <p:cNvPicPr>
            <a:picLocks noChangeAspect="1"/>
          </p:cNvPicPr>
          <p:nvPr/>
        </p:nvPicPr>
        <p:blipFill>
          <a:blip r:embed="rId3"/>
          <a:stretch>
            <a:fillRect/>
          </a:stretch>
        </p:blipFill>
        <p:spPr>
          <a:xfrm>
            <a:off x="7376984" y="3581400"/>
            <a:ext cx="4648200" cy="2184400"/>
          </a:xfrm>
          <a:prstGeom prst="rect">
            <a:avLst/>
          </a:prstGeom>
        </p:spPr>
      </p:pic>
      <p:pic>
        <p:nvPicPr>
          <p:cNvPr id="9" name="Picture 8">
            <a:extLst>
              <a:ext uri="{FF2B5EF4-FFF2-40B4-BE49-F238E27FC236}">
                <a16:creationId xmlns:a16="http://schemas.microsoft.com/office/drawing/2014/main" id="{73707900-3511-D142-95C8-712FE06D7BF8}"/>
              </a:ext>
            </a:extLst>
          </p:cNvPr>
          <p:cNvPicPr>
            <a:picLocks noChangeAspect="1"/>
          </p:cNvPicPr>
          <p:nvPr/>
        </p:nvPicPr>
        <p:blipFill>
          <a:blip r:embed="rId4"/>
          <a:stretch>
            <a:fillRect/>
          </a:stretch>
        </p:blipFill>
        <p:spPr>
          <a:xfrm>
            <a:off x="8168674" y="1454944"/>
            <a:ext cx="3441700" cy="2209800"/>
          </a:xfrm>
          <a:prstGeom prst="rect">
            <a:avLst/>
          </a:prstGeom>
        </p:spPr>
      </p:pic>
    </p:spTree>
    <p:extLst>
      <p:ext uri="{BB962C8B-B14F-4D97-AF65-F5344CB8AC3E}">
        <p14:creationId xmlns:p14="http://schemas.microsoft.com/office/powerpoint/2010/main" val="3141048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F0788B-EC85-F548-B35F-7A0FE457A826}"/>
              </a:ext>
            </a:extLst>
          </p:cNvPr>
          <p:cNvPicPr>
            <a:picLocks noChangeAspect="1"/>
          </p:cNvPicPr>
          <p:nvPr/>
        </p:nvPicPr>
        <p:blipFill>
          <a:blip r:embed="rId2"/>
          <a:stretch>
            <a:fillRect/>
          </a:stretch>
        </p:blipFill>
        <p:spPr>
          <a:xfrm>
            <a:off x="0" y="0"/>
            <a:ext cx="7977286" cy="6858000"/>
          </a:xfrm>
          <a:prstGeom prst="rect">
            <a:avLst/>
          </a:prstGeom>
        </p:spPr>
      </p:pic>
    </p:spTree>
    <p:extLst>
      <p:ext uri="{BB962C8B-B14F-4D97-AF65-F5344CB8AC3E}">
        <p14:creationId xmlns:p14="http://schemas.microsoft.com/office/powerpoint/2010/main" val="806883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E338-21D7-8849-84C3-755B80EB979D}"/>
              </a:ext>
            </a:extLst>
          </p:cNvPr>
          <p:cNvSpPr>
            <a:spLocks noGrp="1"/>
          </p:cNvSpPr>
          <p:nvPr>
            <p:ph type="title"/>
          </p:nvPr>
        </p:nvSpPr>
        <p:spPr/>
        <p:txBody>
          <a:bodyPr/>
          <a:lstStyle/>
          <a:p>
            <a:r>
              <a:rPr lang="en-US" dirty="0"/>
              <a:t>Is it the hypercapnia, or the severity of ARDS that leads to mortality?</a:t>
            </a:r>
          </a:p>
        </p:txBody>
      </p:sp>
      <p:sp>
        <p:nvSpPr>
          <p:cNvPr id="3" name="Content Placeholder 2">
            <a:extLst>
              <a:ext uri="{FF2B5EF4-FFF2-40B4-BE49-F238E27FC236}">
                <a16:creationId xmlns:a16="http://schemas.microsoft.com/office/drawing/2014/main" id="{E68F7E7B-6A9B-CB4A-97DB-99574F48CEF8}"/>
              </a:ext>
            </a:extLst>
          </p:cNvPr>
          <p:cNvSpPr>
            <a:spLocks noGrp="1"/>
          </p:cNvSpPr>
          <p:nvPr>
            <p:ph idx="1"/>
          </p:nvPr>
        </p:nvSpPr>
        <p:spPr>
          <a:xfrm>
            <a:off x="838200" y="1825625"/>
            <a:ext cx="6365789" cy="4351338"/>
          </a:xfrm>
        </p:spPr>
        <p:txBody>
          <a:bodyPr/>
          <a:lstStyle/>
          <a:p>
            <a:r>
              <a:rPr lang="en-US" dirty="0"/>
              <a:t>Nin et al, 2017: 1998-2010, 1899 patients with ARDS</a:t>
            </a:r>
          </a:p>
          <a:p>
            <a:pPr lvl="1"/>
            <a:r>
              <a:rPr lang="en-US" dirty="0"/>
              <a:t>Maximum PaCO2 within 48h &lt;30, 30-9, 40-9, 50-9, 60-9, 70+ mmHg</a:t>
            </a:r>
          </a:p>
          <a:p>
            <a:pPr lvl="1"/>
            <a:r>
              <a:rPr lang="en-US" dirty="0"/>
              <a:t>Multivariable Logistic regression: age, SAPS2, P/F, PEEP, RR, Acidosis, vent stg</a:t>
            </a:r>
          </a:p>
          <a:p>
            <a:pPr lvl="1"/>
            <a:r>
              <a:rPr lang="en-US" dirty="0"/>
              <a:t>Causal? Many other pertinent confounders (baseline CO2, lung disease, other management)</a:t>
            </a:r>
          </a:p>
          <a:p>
            <a:endParaRPr lang="en-US" dirty="0"/>
          </a:p>
        </p:txBody>
      </p:sp>
      <p:pic>
        <p:nvPicPr>
          <p:cNvPr id="4" name="Picture 3">
            <a:extLst>
              <a:ext uri="{FF2B5EF4-FFF2-40B4-BE49-F238E27FC236}">
                <a16:creationId xmlns:a16="http://schemas.microsoft.com/office/drawing/2014/main" id="{91C8F6E7-0691-454E-B3FA-5FE9E64FCA86}"/>
              </a:ext>
            </a:extLst>
          </p:cNvPr>
          <p:cNvPicPr>
            <a:picLocks noChangeAspect="1"/>
          </p:cNvPicPr>
          <p:nvPr/>
        </p:nvPicPr>
        <p:blipFill>
          <a:blip r:embed="rId3"/>
          <a:stretch>
            <a:fillRect/>
          </a:stretch>
        </p:blipFill>
        <p:spPr>
          <a:xfrm>
            <a:off x="7408046" y="1690688"/>
            <a:ext cx="4284223" cy="4351338"/>
          </a:xfrm>
          <a:prstGeom prst="rect">
            <a:avLst/>
          </a:prstGeom>
        </p:spPr>
      </p:pic>
    </p:spTree>
    <p:extLst>
      <p:ext uri="{BB962C8B-B14F-4D97-AF65-F5344CB8AC3E}">
        <p14:creationId xmlns:p14="http://schemas.microsoft.com/office/powerpoint/2010/main" val="1737822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E338-21D7-8849-84C3-755B80EB979D}"/>
              </a:ext>
            </a:extLst>
          </p:cNvPr>
          <p:cNvSpPr>
            <a:spLocks noGrp="1"/>
          </p:cNvSpPr>
          <p:nvPr>
            <p:ph type="title"/>
          </p:nvPr>
        </p:nvSpPr>
        <p:spPr/>
        <p:txBody>
          <a:bodyPr/>
          <a:lstStyle/>
          <a:p>
            <a:r>
              <a:rPr lang="en-US" dirty="0"/>
              <a:t>Is it the hypercapnia, or the severity of ARDS that leads to mortality?</a:t>
            </a:r>
          </a:p>
        </p:txBody>
      </p:sp>
      <p:sp>
        <p:nvSpPr>
          <p:cNvPr id="3" name="Content Placeholder 2">
            <a:extLst>
              <a:ext uri="{FF2B5EF4-FFF2-40B4-BE49-F238E27FC236}">
                <a16:creationId xmlns:a16="http://schemas.microsoft.com/office/drawing/2014/main" id="{E68F7E7B-6A9B-CB4A-97DB-99574F48CEF8}"/>
              </a:ext>
            </a:extLst>
          </p:cNvPr>
          <p:cNvSpPr>
            <a:spLocks noGrp="1"/>
          </p:cNvSpPr>
          <p:nvPr>
            <p:ph idx="1"/>
          </p:nvPr>
        </p:nvSpPr>
        <p:spPr>
          <a:xfrm>
            <a:off x="838200" y="1825625"/>
            <a:ext cx="9156700" cy="4351338"/>
          </a:xfrm>
        </p:spPr>
        <p:txBody>
          <a:bodyPr/>
          <a:lstStyle/>
          <a:p>
            <a:r>
              <a:rPr lang="en-US" dirty="0"/>
              <a:t>Muthu et al 2017: n=415 with ARDS 2001-2016 at a single center</a:t>
            </a:r>
          </a:p>
          <a:p>
            <a:pPr lvl="1"/>
            <a:r>
              <a:rPr lang="en-US" dirty="0"/>
              <a:t>Multivariable logistic regression: APACHE2, pH, severity of ARDS</a:t>
            </a:r>
          </a:p>
          <a:p>
            <a:pPr lvl="1"/>
            <a:r>
              <a:rPr lang="en-US" dirty="0"/>
              <a:t>PaCO2 not independently associated with mortality (but pH is)</a:t>
            </a:r>
          </a:p>
        </p:txBody>
      </p:sp>
      <p:pic>
        <p:nvPicPr>
          <p:cNvPr id="5" name="Picture 4">
            <a:extLst>
              <a:ext uri="{FF2B5EF4-FFF2-40B4-BE49-F238E27FC236}">
                <a16:creationId xmlns:a16="http://schemas.microsoft.com/office/drawing/2014/main" id="{B286933E-5A6F-3749-87EC-030F7B7190CF}"/>
              </a:ext>
            </a:extLst>
          </p:cNvPr>
          <p:cNvPicPr>
            <a:picLocks noChangeAspect="1"/>
          </p:cNvPicPr>
          <p:nvPr/>
        </p:nvPicPr>
        <p:blipFill>
          <a:blip r:embed="rId3"/>
          <a:stretch>
            <a:fillRect/>
          </a:stretch>
        </p:blipFill>
        <p:spPr>
          <a:xfrm>
            <a:off x="1245801" y="3781511"/>
            <a:ext cx="9156700" cy="2260600"/>
          </a:xfrm>
          <a:prstGeom prst="rect">
            <a:avLst/>
          </a:prstGeom>
        </p:spPr>
      </p:pic>
      <p:sp>
        <p:nvSpPr>
          <p:cNvPr id="6" name="Frame 5">
            <a:extLst>
              <a:ext uri="{FF2B5EF4-FFF2-40B4-BE49-F238E27FC236}">
                <a16:creationId xmlns:a16="http://schemas.microsoft.com/office/drawing/2014/main" id="{507D0C3F-F5D1-2941-B522-76E5536706BC}"/>
              </a:ext>
            </a:extLst>
          </p:cNvPr>
          <p:cNvSpPr/>
          <p:nvPr/>
        </p:nvSpPr>
        <p:spPr>
          <a:xfrm>
            <a:off x="8586058" y="4001294"/>
            <a:ext cx="1816443" cy="2175669"/>
          </a:xfrm>
          <a:prstGeom prst="frame">
            <a:avLst>
              <a:gd name="adj1" fmla="val 359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73610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8FAA4F-A4E9-3340-B5E2-7E9210F9DBF6}"/>
              </a:ext>
            </a:extLst>
          </p:cNvPr>
          <p:cNvPicPr>
            <a:picLocks noChangeAspect="1"/>
          </p:cNvPicPr>
          <p:nvPr/>
        </p:nvPicPr>
        <p:blipFill>
          <a:blip r:embed="rId3"/>
          <a:stretch>
            <a:fillRect/>
          </a:stretch>
        </p:blipFill>
        <p:spPr>
          <a:xfrm>
            <a:off x="5730287" y="230188"/>
            <a:ext cx="6287925" cy="6627812"/>
          </a:xfrm>
          <a:prstGeom prst="rect">
            <a:avLst/>
          </a:prstGeom>
        </p:spPr>
      </p:pic>
      <p:pic>
        <p:nvPicPr>
          <p:cNvPr id="9" name="Picture 8">
            <a:extLst>
              <a:ext uri="{FF2B5EF4-FFF2-40B4-BE49-F238E27FC236}">
                <a16:creationId xmlns:a16="http://schemas.microsoft.com/office/drawing/2014/main" id="{2A6A1585-AB15-554A-936D-05C5D1C2DBFF}"/>
              </a:ext>
            </a:extLst>
          </p:cNvPr>
          <p:cNvPicPr>
            <a:picLocks noChangeAspect="1"/>
          </p:cNvPicPr>
          <p:nvPr/>
        </p:nvPicPr>
        <p:blipFill>
          <a:blip r:embed="rId4"/>
          <a:stretch>
            <a:fillRect/>
          </a:stretch>
        </p:blipFill>
        <p:spPr>
          <a:xfrm>
            <a:off x="173788" y="344444"/>
            <a:ext cx="5488463" cy="1706778"/>
          </a:xfrm>
          <a:prstGeom prst="rect">
            <a:avLst/>
          </a:prstGeom>
        </p:spPr>
      </p:pic>
      <p:pic>
        <p:nvPicPr>
          <p:cNvPr id="10" name="Picture 9">
            <a:extLst>
              <a:ext uri="{FF2B5EF4-FFF2-40B4-BE49-F238E27FC236}">
                <a16:creationId xmlns:a16="http://schemas.microsoft.com/office/drawing/2014/main" id="{7319CAD1-E7D4-9447-93C5-B16AA9A2B207}"/>
              </a:ext>
            </a:extLst>
          </p:cNvPr>
          <p:cNvPicPr>
            <a:picLocks noChangeAspect="1"/>
          </p:cNvPicPr>
          <p:nvPr/>
        </p:nvPicPr>
        <p:blipFill>
          <a:blip r:embed="rId5"/>
          <a:stretch>
            <a:fillRect/>
          </a:stretch>
        </p:blipFill>
        <p:spPr>
          <a:xfrm>
            <a:off x="370190" y="2051222"/>
            <a:ext cx="5292061" cy="4677804"/>
          </a:xfrm>
          <a:prstGeom prst="rect">
            <a:avLst/>
          </a:prstGeom>
        </p:spPr>
      </p:pic>
    </p:spTree>
    <p:extLst>
      <p:ext uri="{BB962C8B-B14F-4D97-AF65-F5344CB8AC3E}">
        <p14:creationId xmlns:p14="http://schemas.microsoft.com/office/powerpoint/2010/main" val="2920209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D3C5-FCD8-6E4B-80DC-72265A405A26}"/>
              </a:ext>
            </a:extLst>
          </p:cNvPr>
          <p:cNvSpPr>
            <a:spLocks noGrp="1"/>
          </p:cNvSpPr>
          <p:nvPr>
            <p:ph type="title"/>
          </p:nvPr>
        </p:nvSpPr>
        <p:spPr/>
        <p:txBody>
          <a:bodyPr/>
          <a:lstStyle/>
          <a:p>
            <a:r>
              <a:rPr lang="en-US" dirty="0"/>
              <a:t>CO2 ‘Narcosis’?</a:t>
            </a:r>
          </a:p>
        </p:txBody>
      </p:sp>
      <p:sp>
        <p:nvSpPr>
          <p:cNvPr id="3" name="Content Placeholder 2">
            <a:extLst>
              <a:ext uri="{FF2B5EF4-FFF2-40B4-BE49-F238E27FC236}">
                <a16:creationId xmlns:a16="http://schemas.microsoft.com/office/drawing/2014/main" id="{A19E182B-29FC-AA4B-B0F8-056593328006}"/>
              </a:ext>
            </a:extLst>
          </p:cNvPr>
          <p:cNvSpPr>
            <a:spLocks noGrp="1"/>
          </p:cNvSpPr>
          <p:nvPr>
            <p:ph idx="1"/>
          </p:nvPr>
        </p:nvSpPr>
        <p:spPr>
          <a:xfrm>
            <a:off x="838200" y="1825625"/>
            <a:ext cx="6884773" cy="4351338"/>
          </a:xfrm>
        </p:spPr>
        <p:txBody>
          <a:bodyPr>
            <a:normAutofit/>
          </a:bodyPr>
          <a:lstStyle/>
          <a:p>
            <a:r>
              <a:rPr lang="en-US" dirty="0"/>
              <a:t>Less lipid soluble than N2; </a:t>
            </a:r>
          </a:p>
          <a:p>
            <a:r>
              <a:rPr lang="en-US" dirty="0"/>
              <a:t>CNS effects mediated by changes in intracellular pH and cerebral blood flow</a:t>
            </a:r>
          </a:p>
          <a:p>
            <a:r>
              <a:rPr lang="en-US" dirty="0"/>
              <a:t>Decreased LOC occurs when CO2 rises above 90-120 mmHg (Nunn’s and Lambs)</a:t>
            </a:r>
          </a:p>
          <a:p>
            <a:pPr lvl="1"/>
            <a:r>
              <a:rPr lang="en-US" dirty="0"/>
              <a:t>Likely contributes to encephalopathy in ICU patients</a:t>
            </a:r>
          </a:p>
          <a:p>
            <a:pPr lvl="1"/>
            <a:r>
              <a:rPr lang="en-US" dirty="0"/>
              <a:t>Adaptation almost certainly occurs</a:t>
            </a:r>
          </a:p>
          <a:p>
            <a:pPr lvl="1"/>
            <a:r>
              <a:rPr lang="en-US" dirty="0"/>
              <a:t>Healthy astronauts inhaling 8% CO2 (60 mmHg) experience =&gt; </a:t>
            </a:r>
          </a:p>
          <a:p>
            <a:pPr lvl="1"/>
            <a:endParaRPr lang="en-US" dirty="0"/>
          </a:p>
          <a:p>
            <a:pPr lvl="1"/>
            <a:endParaRPr lang="en-US" dirty="0"/>
          </a:p>
        </p:txBody>
      </p:sp>
      <p:pic>
        <p:nvPicPr>
          <p:cNvPr id="5" name="Picture 4" descr="Chart, bar chart&#10;&#10;Description automatically generated">
            <a:extLst>
              <a:ext uri="{FF2B5EF4-FFF2-40B4-BE49-F238E27FC236}">
                <a16:creationId xmlns:a16="http://schemas.microsoft.com/office/drawing/2014/main" id="{96A3E4EC-A7BB-9043-89CE-5CF642C442A4}"/>
              </a:ext>
            </a:extLst>
          </p:cNvPr>
          <p:cNvPicPr>
            <a:picLocks noChangeAspect="1"/>
          </p:cNvPicPr>
          <p:nvPr/>
        </p:nvPicPr>
        <p:blipFill>
          <a:blip r:embed="rId3"/>
          <a:stretch>
            <a:fillRect/>
          </a:stretch>
        </p:blipFill>
        <p:spPr>
          <a:xfrm>
            <a:off x="7623885" y="1690688"/>
            <a:ext cx="4469261" cy="4351338"/>
          </a:xfrm>
          <a:prstGeom prst="rect">
            <a:avLst/>
          </a:prstGeom>
        </p:spPr>
      </p:pic>
    </p:spTree>
    <p:extLst>
      <p:ext uri="{BB962C8B-B14F-4D97-AF65-F5344CB8AC3E}">
        <p14:creationId xmlns:p14="http://schemas.microsoft.com/office/powerpoint/2010/main" val="3342310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37D1-DE74-D14B-9126-F077C7E45507}"/>
              </a:ext>
            </a:extLst>
          </p:cNvPr>
          <p:cNvSpPr>
            <a:spLocks noGrp="1"/>
          </p:cNvSpPr>
          <p:nvPr>
            <p:ph type="title"/>
          </p:nvPr>
        </p:nvSpPr>
        <p:spPr/>
        <p:txBody>
          <a:bodyPr/>
          <a:lstStyle/>
          <a:p>
            <a:r>
              <a:rPr lang="en-US" dirty="0"/>
              <a:t>What, if anything, should be done about this?</a:t>
            </a:r>
          </a:p>
        </p:txBody>
      </p:sp>
      <p:sp>
        <p:nvSpPr>
          <p:cNvPr id="3" name="Content Placeholder 2">
            <a:extLst>
              <a:ext uri="{FF2B5EF4-FFF2-40B4-BE49-F238E27FC236}">
                <a16:creationId xmlns:a16="http://schemas.microsoft.com/office/drawing/2014/main" id="{83EE9589-C5C1-1F40-8C29-895497D61E56}"/>
              </a:ext>
            </a:extLst>
          </p:cNvPr>
          <p:cNvSpPr>
            <a:spLocks noGrp="1"/>
          </p:cNvSpPr>
          <p:nvPr>
            <p:ph idx="1"/>
          </p:nvPr>
        </p:nvSpPr>
        <p:spPr/>
        <p:txBody>
          <a:bodyPr/>
          <a:lstStyle/>
          <a:p>
            <a:r>
              <a:rPr lang="en-US" dirty="0"/>
              <a:t>Review of CO2 kinetics</a:t>
            </a:r>
          </a:p>
          <a:p>
            <a:r>
              <a:rPr lang="en-US" dirty="0"/>
              <a:t>Why does this happen? Dead space fraction in COVID-ARDS</a:t>
            </a:r>
          </a:p>
          <a:p>
            <a:r>
              <a:rPr lang="en-US" dirty="0"/>
              <a:t>Tolerating Hypercapnia: Pros and Cons</a:t>
            </a:r>
          </a:p>
          <a:p>
            <a:r>
              <a:rPr lang="en-US" b="1" dirty="0"/>
              <a:t>Review of control of ventilation related to hypercapnia and acidosis</a:t>
            </a:r>
          </a:p>
          <a:p>
            <a:endParaRPr lang="en-US" dirty="0"/>
          </a:p>
        </p:txBody>
      </p:sp>
    </p:spTree>
    <p:extLst>
      <p:ext uri="{BB962C8B-B14F-4D97-AF65-F5344CB8AC3E}">
        <p14:creationId xmlns:p14="http://schemas.microsoft.com/office/powerpoint/2010/main" val="1406950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4E8D-E31A-7B43-8945-AC47C1D59393}"/>
              </a:ext>
            </a:extLst>
          </p:cNvPr>
          <p:cNvSpPr>
            <a:spLocks noGrp="1"/>
          </p:cNvSpPr>
          <p:nvPr>
            <p:ph type="title"/>
          </p:nvPr>
        </p:nvSpPr>
        <p:spPr/>
        <p:txBody>
          <a:bodyPr/>
          <a:lstStyle/>
          <a:p>
            <a:r>
              <a:rPr lang="en-US" dirty="0"/>
              <a:t>Sedation vacation:.</a:t>
            </a:r>
          </a:p>
        </p:txBody>
      </p:sp>
      <p:sp>
        <p:nvSpPr>
          <p:cNvPr id="3" name="Content Placeholder 2">
            <a:extLst>
              <a:ext uri="{FF2B5EF4-FFF2-40B4-BE49-F238E27FC236}">
                <a16:creationId xmlns:a16="http://schemas.microsoft.com/office/drawing/2014/main" id="{7FCA3A8B-EC44-614C-B698-CBE35907009B}"/>
              </a:ext>
            </a:extLst>
          </p:cNvPr>
          <p:cNvSpPr>
            <a:spLocks noGrp="1"/>
          </p:cNvSpPr>
          <p:nvPr>
            <p:ph idx="1"/>
          </p:nvPr>
        </p:nvSpPr>
        <p:spPr>
          <a:xfrm>
            <a:off x="838200" y="2962447"/>
            <a:ext cx="10515600" cy="3530428"/>
          </a:xfrm>
        </p:spPr>
        <p:txBody>
          <a:bodyPr/>
          <a:lstStyle/>
          <a:p>
            <a:r>
              <a:rPr lang="en-US" dirty="0"/>
              <a:t>Will this patient feel </a:t>
            </a:r>
            <a:r>
              <a:rPr lang="en-US" b="1" dirty="0"/>
              <a:t>more, less, or the same </a:t>
            </a:r>
            <a:r>
              <a:rPr lang="en-US" dirty="0"/>
              <a:t>degree of dyspnea compared to a hypothetical patient with normal acid/base status?</a:t>
            </a:r>
          </a:p>
        </p:txBody>
      </p:sp>
      <p:pic>
        <p:nvPicPr>
          <p:cNvPr id="4" name="Picture 3">
            <a:extLst>
              <a:ext uri="{FF2B5EF4-FFF2-40B4-BE49-F238E27FC236}">
                <a16:creationId xmlns:a16="http://schemas.microsoft.com/office/drawing/2014/main" id="{753BE806-FB2B-5A45-8057-1A8CD54C2A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847" y="2232903"/>
            <a:ext cx="11163300" cy="518985"/>
          </a:xfrm>
          <a:prstGeom prst="rect">
            <a:avLst/>
          </a:prstGeom>
        </p:spPr>
      </p:pic>
      <p:pic>
        <p:nvPicPr>
          <p:cNvPr id="5" name="Picture 4">
            <a:extLst>
              <a:ext uri="{FF2B5EF4-FFF2-40B4-BE49-F238E27FC236}">
                <a16:creationId xmlns:a16="http://schemas.microsoft.com/office/drawing/2014/main" id="{D226C6A2-B491-4342-9D52-F95D3E5535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0847" y="1448744"/>
            <a:ext cx="11163300" cy="753761"/>
          </a:xfrm>
          <a:prstGeom prst="rect">
            <a:avLst/>
          </a:prstGeom>
        </p:spPr>
      </p:pic>
    </p:spTree>
    <p:extLst>
      <p:ext uri="{BB962C8B-B14F-4D97-AF65-F5344CB8AC3E}">
        <p14:creationId xmlns:p14="http://schemas.microsoft.com/office/powerpoint/2010/main" val="823698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7E3-FE81-6C44-9A92-5D697A406A9E}"/>
              </a:ext>
            </a:extLst>
          </p:cNvPr>
          <p:cNvSpPr>
            <a:spLocks noGrp="1"/>
          </p:cNvSpPr>
          <p:nvPr>
            <p:ph type="title"/>
          </p:nvPr>
        </p:nvSpPr>
        <p:spPr/>
        <p:txBody>
          <a:bodyPr/>
          <a:lstStyle/>
          <a:p>
            <a:r>
              <a:rPr lang="en-US" dirty="0"/>
              <a:t>Ventilator </a:t>
            </a:r>
            <a:r>
              <a:rPr lang="en-US" dirty="0" err="1"/>
              <a:t>Dyssynchrony</a:t>
            </a:r>
            <a:endParaRPr lang="en-US" dirty="0"/>
          </a:p>
        </p:txBody>
      </p:sp>
      <p:sp>
        <p:nvSpPr>
          <p:cNvPr id="3" name="Content Placeholder 2">
            <a:extLst>
              <a:ext uri="{FF2B5EF4-FFF2-40B4-BE49-F238E27FC236}">
                <a16:creationId xmlns:a16="http://schemas.microsoft.com/office/drawing/2014/main" id="{538408F4-E490-A144-817E-A253AFE4C78B}"/>
              </a:ext>
            </a:extLst>
          </p:cNvPr>
          <p:cNvSpPr>
            <a:spLocks noGrp="1"/>
          </p:cNvSpPr>
          <p:nvPr>
            <p:ph idx="1"/>
          </p:nvPr>
        </p:nvSpPr>
        <p:spPr/>
        <p:txBody>
          <a:bodyPr/>
          <a:lstStyle/>
          <a:p>
            <a:r>
              <a:rPr lang="en-US" dirty="0"/>
              <a:t>Anxiolysis, Analgesia, and ‘</a:t>
            </a:r>
            <a:r>
              <a:rPr lang="en-US" dirty="0" err="1"/>
              <a:t>Respirolysis</a:t>
            </a:r>
            <a:r>
              <a:rPr lang="en-US" dirty="0"/>
              <a:t>’ are only weakly related when assessed by P 0.1</a:t>
            </a:r>
          </a:p>
          <a:p>
            <a:pPr lvl="1"/>
            <a:r>
              <a:rPr lang="en-US" dirty="0">
                <a:hlinkClick r:id="rId2"/>
              </a:rPr>
              <a:t>https://journals.lww.com/ccmjournal/fulltext/2021/12000/managing_patient_ventilator_dyssynchrony_.18.aspx</a:t>
            </a:r>
            <a:endParaRPr lang="en-US" dirty="0"/>
          </a:p>
          <a:p>
            <a:pPr lvl="1"/>
            <a:r>
              <a:rPr lang="en-US" dirty="0">
                <a:hlinkClick r:id="rId3"/>
              </a:rPr>
              <a:t>https://journals.lww.com/ccmjournal/fulltext/2021/12000/discordance_between_respiratory_drive_and_sedation.9.aspx</a:t>
            </a:r>
            <a:endParaRPr lang="en-US" dirty="0"/>
          </a:p>
          <a:p>
            <a:pPr lvl="1"/>
            <a:endParaRPr lang="en-US" dirty="0"/>
          </a:p>
        </p:txBody>
      </p:sp>
    </p:spTree>
    <p:extLst>
      <p:ext uri="{BB962C8B-B14F-4D97-AF65-F5344CB8AC3E}">
        <p14:creationId xmlns:p14="http://schemas.microsoft.com/office/powerpoint/2010/main" val="1960904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899F-B35E-2647-B69E-F34E48E1D310}"/>
              </a:ext>
            </a:extLst>
          </p:cNvPr>
          <p:cNvSpPr>
            <a:spLocks noGrp="1"/>
          </p:cNvSpPr>
          <p:nvPr>
            <p:ph type="title"/>
          </p:nvPr>
        </p:nvSpPr>
        <p:spPr/>
        <p:txBody>
          <a:bodyPr/>
          <a:lstStyle/>
          <a:p>
            <a:r>
              <a:rPr lang="en-US" dirty="0"/>
              <a:t>Haldane, Submarines, and Space Shuttles</a:t>
            </a:r>
          </a:p>
        </p:txBody>
      </p:sp>
      <p:sp>
        <p:nvSpPr>
          <p:cNvPr id="3" name="Content Placeholder 2">
            <a:extLst>
              <a:ext uri="{FF2B5EF4-FFF2-40B4-BE49-F238E27FC236}">
                <a16:creationId xmlns:a16="http://schemas.microsoft.com/office/drawing/2014/main" id="{5FDEA1D2-4D13-9A40-904A-63C5003452A9}"/>
              </a:ext>
            </a:extLst>
          </p:cNvPr>
          <p:cNvSpPr>
            <a:spLocks noGrp="1"/>
          </p:cNvSpPr>
          <p:nvPr>
            <p:ph idx="1"/>
          </p:nvPr>
        </p:nvSpPr>
        <p:spPr>
          <a:xfrm>
            <a:off x="838200" y="1825625"/>
            <a:ext cx="5760308" cy="4351338"/>
          </a:xfrm>
        </p:spPr>
        <p:txBody>
          <a:bodyPr>
            <a:normAutofit fontScale="85000" lnSpcReduction="20000"/>
          </a:bodyPr>
          <a:lstStyle/>
          <a:p>
            <a:r>
              <a:rPr lang="en-US" dirty="0"/>
              <a:t>What happens if you keep increasing FiCO2?</a:t>
            </a:r>
          </a:p>
          <a:p>
            <a:r>
              <a:rPr lang="en-US" dirty="0"/>
              <a:t>FiCO2 0 to 1.5%: VE increases, kidneys compensate, PaCO2 stable. </a:t>
            </a:r>
          </a:p>
          <a:p>
            <a:r>
              <a:rPr lang="en-US" dirty="0"/>
              <a:t>FICO2 1.5 to 3-6%: Partial renal compensation, VE increases to defend CO2</a:t>
            </a:r>
          </a:p>
          <a:p>
            <a:pPr lvl="1"/>
            <a:r>
              <a:rPr lang="en-US" dirty="0"/>
              <a:t>Bicarbonate excretion from kidneys = 0, max renal effort (1963 - Operation Hideout).</a:t>
            </a:r>
          </a:p>
          <a:p>
            <a:r>
              <a:rPr lang="en-US" dirty="0"/>
              <a:t>FiCO2 3-6%+: somehow, the respiratory control system realizes it would be too costly to defend a given CO2 and PaCO2 levels are allowed to rise</a:t>
            </a:r>
          </a:p>
          <a:p>
            <a:pPr lvl="1"/>
            <a:r>
              <a:rPr lang="en-US" dirty="0"/>
              <a:t>This occurs before MVV</a:t>
            </a:r>
          </a:p>
          <a:p>
            <a:pPr lvl="1"/>
            <a:r>
              <a:rPr lang="en-US" dirty="0"/>
              <a:t>’</a:t>
            </a:r>
            <a:r>
              <a:rPr lang="en-US" dirty="0" err="1"/>
              <a:t>Comroe’s</a:t>
            </a:r>
            <a:r>
              <a:rPr lang="en-US" dirty="0"/>
              <a:t> Law’</a:t>
            </a:r>
          </a:p>
        </p:txBody>
      </p:sp>
      <p:pic>
        <p:nvPicPr>
          <p:cNvPr id="5122" name="Picture 2" descr="Haldane and Smith breathing FiCO2 of 18%">
            <a:extLst>
              <a:ext uri="{FF2B5EF4-FFF2-40B4-BE49-F238E27FC236}">
                <a16:creationId xmlns:a16="http://schemas.microsoft.com/office/drawing/2014/main" id="{B225FDE9-00EF-4141-B184-5473A589FB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28963" y="3016432"/>
            <a:ext cx="5627113" cy="36502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B58B06-BFF8-8B44-BC9D-3E2B7400475D}"/>
              </a:ext>
            </a:extLst>
          </p:cNvPr>
          <p:cNvPicPr>
            <a:picLocks noChangeAspect="1"/>
          </p:cNvPicPr>
          <p:nvPr/>
        </p:nvPicPr>
        <p:blipFill>
          <a:blip r:embed="rId4"/>
          <a:stretch>
            <a:fillRect/>
          </a:stretch>
        </p:blipFill>
        <p:spPr>
          <a:xfrm>
            <a:off x="6823169" y="1535295"/>
            <a:ext cx="4838700" cy="1346200"/>
          </a:xfrm>
          <a:prstGeom prst="rect">
            <a:avLst/>
          </a:prstGeom>
        </p:spPr>
      </p:pic>
    </p:spTree>
    <p:extLst>
      <p:ext uri="{BB962C8B-B14F-4D97-AF65-F5344CB8AC3E}">
        <p14:creationId xmlns:p14="http://schemas.microsoft.com/office/powerpoint/2010/main" val="1691205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977-73A5-9A49-A2F3-05FF01A6FAEF}"/>
              </a:ext>
            </a:extLst>
          </p:cNvPr>
          <p:cNvSpPr>
            <a:spLocks noGrp="1"/>
          </p:cNvSpPr>
          <p:nvPr>
            <p:ph type="title"/>
          </p:nvPr>
        </p:nvSpPr>
        <p:spPr/>
        <p:txBody>
          <a:bodyPr/>
          <a:lstStyle/>
          <a:p>
            <a:r>
              <a:rPr lang="en-US" dirty="0"/>
              <a:t>Drive to breath in 1 minute: </a:t>
            </a:r>
          </a:p>
        </p:txBody>
      </p:sp>
      <p:sp>
        <p:nvSpPr>
          <p:cNvPr id="3" name="Content Placeholder 2">
            <a:extLst>
              <a:ext uri="{FF2B5EF4-FFF2-40B4-BE49-F238E27FC236}">
                <a16:creationId xmlns:a16="http://schemas.microsoft.com/office/drawing/2014/main" id="{F52AF46F-C2E7-F643-B665-6DC16274208D}"/>
              </a:ext>
            </a:extLst>
          </p:cNvPr>
          <p:cNvSpPr>
            <a:spLocks noGrp="1"/>
          </p:cNvSpPr>
          <p:nvPr>
            <p:ph idx="1"/>
          </p:nvPr>
        </p:nvSpPr>
        <p:spPr/>
        <p:txBody>
          <a:bodyPr/>
          <a:lstStyle/>
          <a:p>
            <a:r>
              <a:rPr lang="en-US" dirty="0"/>
              <a:t>4 sources: </a:t>
            </a:r>
          </a:p>
          <a:p>
            <a:pPr lvl="1"/>
            <a:r>
              <a:rPr lang="en-US" b="1" dirty="0"/>
              <a:t>Chemical drive </a:t>
            </a:r>
            <a:r>
              <a:rPr lang="en-US" dirty="0"/>
              <a:t>– related to changes in arterial PO2 (NOT oxygen saturation), arterial and brain PCO2 and </a:t>
            </a:r>
            <a:r>
              <a:rPr lang="en-US" dirty="0" err="1"/>
              <a:t>pH.</a:t>
            </a:r>
            <a:r>
              <a:rPr lang="en-US" dirty="0"/>
              <a:t> Mediated by </a:t>
            </a:r>
            <a:r>
              <a:rPr lang="en-US" b="1" dirty="0"/>
              <a:t>central and peripheral chemoreceptors.</a:t>
            </a:r>
          </a:p>
          <a:p>
            <a:pPr lvl="1"/>
            <a:r>
              <a:rPr lang="en-US" dirty="0"/>
              <a:t>Metabolic drive – related to metabolic rate and mediated by unknown mechanisms (e.g. how the </a:t>
            </a:r>
            <a:r>
              <a:rPr lang="en-US" dirty="0" err="1"/>
              <a:t>Ve</a:t>
            </a:r>
            <a:r>
              <a:rPr lang="en-US" dirty="0"/>
              <a:t> increases in CPET before blood gases change)</a:t>
            </a:r>
          </a:p>
          <a:p>
            <a:pPr lvl="1"/>
            <a:r>
              <a:rPr lang="en-US" dirty="0"/>
              <a:t>Wakefulness drive – disappears during sleep &amp; anesthesia, a minor PaCO2 drop in presence of </a:t>
            </a:r>
            <a:r>
              <a:rPr lang="en-US" dirty="0" err="1"/>
              <a:t>normoxia</a:t>
            </a:r>
            <a:r>
              <a:rPr lang="en-US" dirty="0"/>
              <a:t> produces a central apnea</a:t>
            </a:r>
          </a:p>
          <a:p>
            <a:pPr lvl="1"/>
            <a:r>
              <a:rPr lang="en-US" dirty="0"/>
              <a:t>Voluntary / Supratentorial factors (anxiety hyperventilation, anticipation)</a:t>
            </a:r>
          </a:p>
        </p:txBody>
      </p:sp>
    </p:spTree>
    <p:extLst>
      <p:ext uri="{BB962C8B-B14F-4D97-AF65-F5344CB8AC3E}">
        <p14:creationId xmlns:p14="http://schemas.microsoft.com/office/powerpoint/2010/main" val="3062251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961BE61-796D-164E-B5C7-AFD253AE9815}"/>
              </a:ext>
            </a:extLst>
          </p:cNvPr>
          <p:cNvGraphicFramePr>
            <a:graphicFrameLocks noGrp="1"/>
          </p:cNvGraphicFramePr>
          <p:nvPr>
            <p:ph idx="1"/>
            <p:extLst>
              <p:ext uri="{D42A27DB-BD31-4B8C-83A1-F6EECF244321}">
                <p14:modId xmlns:p14="http://schemas.microsoft.com/office/powerpoint/2010/main" val="4148158870"/>
              </p:ext>
            </p:extLst>
          </p:nvPr>
        </p:nvGraphicFramePr>
        <p:xfrm>
          <a:off x="705196" y="635635"/>
          <a:ext cx="10515597" cy="27482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930108124"/>
                    </a:ext>
                  </a:extLst>
                </a:gridCol>
                <a:gridCol w="2734102">
                  <a:extLst>
                    <a:ext uri="{9D8B030D-6E8A-4147-A177-3AD203B41FA5}">
                      <a16:colId xmlns:a16="http://schemas.microsoft.com/office/drawing/2014/main" val="2763590889"/>
                    </a:ext>
                  </a:extLst>
                </a:gridCol>
                <a:gridCol w="4276296">
                  <a:extLst>
                    <a:ext uri="{9D8B030D-6E8A-4147-A177-3AD203B41FA5}">
                      <a16:colId xmlns:a16="http://schemas.microsoft.com/office/drawing/2014/main" val="32530856"/>
                    </a:ext>
                  </a:extLst>
                </a:gridCol>
              </a:tblGrid>
              <a:tr h="370840">
                <a:tc>
                  <a:txBody>
                    <a:bodyPr/>
                    <a:lstStyle/>
                    <a:p>
                      <a:r>
                        <a:rPr lang="en-US" dirty="0"/>
                        <a:t>Ventilatory Control</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90685842"/>
                  </a:ext>
                </a:extLst>
              </a:tr>
              <a:tr h="370840">
                <a:tc>
                  <a:txBody>
                    <a:bodyPr/>
                    <a:lstStyle/>
                    <a:p>
                      <a:r>
                        <a:rPr lang="en-US" dirty="0"/>
                        <a:t>Central Chemoreceptors</a:t>
                      </a:r>
                    </a:p>
                  </a:txBody>
                  <a:tcPr/>
                </a:tc>
                <a:tc>
                  <a:txBody>
                    <a:bodyPr/>
                    <a:lstStyle/>
                    <a:p>
                      <a:r>
                        <a:rPr lang="en-US" dirty="0"/>
                        <a:t>Ventral surface of medulla</a:t>
                      </a:r>
                    </a:p>
                  </a:txBody>
                  <a:tcPr/>
                </a:tc>
                <a:tc>
                  <a:txBody>
                    <a:bodyPr/>
                    <a:lstStyle/>
                    <a:p>
                      <a:r>
                        <a:rPr lang="en-US" dirty="0"/>
                        <a:t>Responds to </a:t>
                      </a:r>
                      <a:r>
                        <a:rPr lang="en-US" b="1" dirty="0"/>
                        <a:t>H+ in ECF of CNS </a:t>
                      </a:r>
                      <a:r>
                        <a:rPr lang="en-US" dirty="0"/>
                        <a:t>– this equilibrates with </a:t>
                      </a:r>
                      <a:r>
                        <a:rPr lang="en-US" b="1" dirty="0"/>
                        <a:t>CO2 in blood (no charge) </a:t>
                      </a:r>
                      <a:r>
                        <a:rPr lang="en-US" dirty="0"/>
                        <a:t>more than pH in blood. CSF HCO3 lessens response.  No O2 sensing. Slower response</a:t>
                      </a:r>
                    </a:p>
                  </a:txBody>
                  <a:tcPr/>
                </a:tc>
                <a:extLst>
                  <a:ext uri="{0D108BD9-81ED-4DB2-BD59-A6C34878D82A}">
                    <a16:rowId xmlns:a16="http://schemas.microsoft.com/office/drawing/2014/main" val="99876745"/>
                  </a:ext>
                </a:extLst>
              </a:tr>
              <a:tr h="370840">
                <a:tc>
                  <a:txBody>
                    <a:bodyPr/>
                    <a:lstStyle/>
                    <a:p>
                      <a:r>
                        <a:rPr lang="en-US" dirty="0"/>
                        <a:t>Peripheral Chemoreceptors</a:t>
                      </a:r>
                    </a:p>
                  </a:txBody>
                  <a:tcPr/>
                </a:tc>
                <a:tc>
                  <a:txBody>
                    <a:bodyPr/>
                    <a:lstStyle/>
                    <a:p>
                      <a:r>
                        <a:rPr lang="en-US" dirty="0"/>
                        <a:t>Carotid and Aortic bodies. </a:t>
                      </a:r>
                    </a:p>
                    <a:p>
                      <a:pPr marL="285750" indent="-285750">
                        <a:buFont typeface="Arial" panose="020B0604020202020204" pitchFamily="34" charset="0"/>
                        <a:buChar char="•"/>
                      </a:pPr>
                      <a:r>
                        <a:rPr lang="en-US" dirty="0"/>
                        <a:t>Aortic body contributes to sympathetic and cardiovascular response</a:t>
                      </a:r>
                    </a:p>
                  </a:txBody>
                  <a:tcPr/>
                </a:tc>
                <a:tc>
                  <a:txBody>
                    <a:bodyPr/>
                    <a:lstStyle/>
                    <a:p>
                      <a:r>
                        <a:rPr lang="en-US" dirty="0"/>
                        <a:t>Respond (rapidly) to PaO2, PaCO2, and pH</a:t>
                      </a:r>
                    </a:p>
                  </a:txBody>
                  <a:tcPr/>
                </a:tc>
                <a:extLst>
                  <a:ext uri="{0D108BD9-81ED-4DB2-BD59-A6C34878D82A}">
                    <a16:rowId xmlns:a16="http://schemas.microsoft.com/office/drawing/2014/main" val="92560858"/>
                  </a:ext>
                </a:extLst>
              </a:tr>
            </a:tbl>
          </a:graphicData>
        </a:graphic>
      </p:graphicFrame>
      <p:sp>
        <p:nvSpPr>
          <p:cNvPr id="5" name="Content Placeholder 2">
            <a:extLst>
              <a:ext uri="{FF2B5EF4-FFF2-40B4-BE49-F238E27FC236}">
                <a16:creationId xmlns:a16="http://schemas.microsoft.com/office/drawing/2014/main" id="{49CD8CE0-387B-7B4F-A317-3B431E102700}"/>
              </a:ext>
            </a:extLst>
          </p:cNvPr>
          <p:cNvSpPr txBox="1">
            <a:spLocks/>
          </p:cNvSpPr>
          <p:nvPr/>
        </p:nvSpPr>
        <p:spPr>
          <a:xfrm>
            <a:off x="580280" y="3700707"/>
            <a:ext cx="647542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Experiments injecting acids into CSF of animals leads to increase in VA</a:t>
            </a:r>
          </a:p>
          <a:p>
            <a:r>
              <a:rPr lang="en-US" dirty="0"/>
              <a:t>When PaCO2 and pH differ? (DKA) Mediated by metabolic drive to breath and peripheral chemoreceptor.</a:t>
            </a:r>
          </a:p>
        </p:txBody>
      </p:sp>
      <p:pic>
        <p:nvPicPr>
          <p:cNvPr id="6" name="Picture 5">
            <a:extLst>
              <a:ext uri="{FF2B5EF4-FFF2-40B4-BE49-F238E27FC236}">
                <a16:creationId xmlns:a16="http://schemas.microsoft.com/office/drawing/2014/main" id="{1D6EA544-3DD3-1C4F-9E71-810C338642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6058" y="2942543"/>
            <a:ext cx="4660223" cy="3618895"/>
          </a:xfrm>
          <a:prstGeom prst="rect">
            <a:avLst/>
          </a:prstGeom>
        </p:spPr>
      </p:pic>
    </p:spTree>
    <p:extLst>
      <p:ext uri="{BB962C8B-B14F-4D97-AF65-F5344CB8AC3E}">
        <p14:creationId xmlns:p14="http://schemas.microsoft.com/office/powerpoint/2010/main" val="3535860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F0788B-EC85-F548-B35F-7A0FE457A826}"/>
              </a:ext>
            </a:extLst>
          </p:cNvPr>
          <p:cNvPicPr>
            <a:picLocks noChangeAspect="1"/>
          </p:cNvPicPr>
          <p:nvPr/>
        </p:nvPicPr>
        <p:blipFill>
          <a:blip r:embed="rId2"/>
          <a:stretch>
            <a:fillRect/>
          </a:stretch>
        </p:blipFill>
        <p:spPr>
          <a:xfrm>
            <a:off x="0" y="0"/>
            <a:ext cx="7977286" cy="6858000"/>
          </a:xfrm>
          <a:prstGeom prst="rect">
            <a:avLst/>
          </a:prstGeom>
        </p:spPr>
      </p:pic>
      <p:pic>
        <p:nvPicPr>
          <p:cNvPr id="2" name="Picture 1">
            <a:extLst>
              <a:ext uri="{FF2B5EF4-FFF2-40B4-BE49-F238E27FC236}">
                <a16:creationId xmlns:a16="http://schemas.microsoft.com/office/drawing/2014/main" id="{BE60782A-2652-5E46-9CE2-CD83AD1C0E5A}"/>
              </a:ext>
            </a:extLst>
          </p:cNvPr>
          <p:cNvPicPr>
            <a:picLocks noChangeAspect="1"/>
          </p:cNvPicPr>
          <p:nvPr/>
        </p:nvPicPr>
        <p:blipFill>
          <a:blip r:embed="rId3"/>
          <a:stretch>
            <a:fillRect/>
          </a:stretch>
        </p:blipFill>
        <p:spPr>
          <a:xfrm>
            <a:off x="1821926" y="0"/>
            <a:ext cx="7707887" cy="6858000"/>
          </a:xfrm>
          <a:prstGeom prst="rect">
            <a:avLst/>
          </a:prstGeom>
        </p:spPr>
      </p:pic>
    </p:spTree>
    <p:extLst>
      <p:ext uri="{BB962C8B-B14F-4D97-AF65-F5344CB8AC3E}">
        <p14:creationId xmlns:p14="http://schemas.microsoft.com/office/powerpoint/2010/main" val="2191676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457-AAB1-3C45-967D-FC135CF08574}"/>
              </a:ext>
            </a:extLst>
          </p:cNvPr>
          <p:cNvSpPr>
            <a:spLocks noGrp="1"/>
          </p:cNvSpPr>
          <p:nvPr>
            <p:ph type="title"/>
          </p:nvPr>
        </p:nvSpPr>
        <p:spPr/>
        <p:txBody>
          <a:bodyPr/>
          <a:lstStyle/>
          <a:p>
            <a:r>
              <a:rPr lang="en-US" dirty="0"/>
              <a:t>Sensitivity of the controller system to CO2:</a:t>
            </a:r>
          </a:p>
        </p:txBody>
      </p:sp>
      <p:sp>
        <p:nvSpPr>
          <p:cNvPr id="3" name="Content Placeholder 2">
            <a:extLst>
              <a:ext uri="{FF2B5EF4-FFF2-40B4-BE49-F238E27FC236}">
                <a16:creationId xmlns:a16="http://schemas.microsoft.com/office/drawing/2014/main" id="{7F4828D4-74A8-034E-AF93-E0BAFB3677BF}"/>
              </a:ext>
            </a:extLst>
          </p:cNvPr>
          <p:cNvSpPr>
            <a:spLocks noGrp="1"/>
          </p:cNvSpPr>
          <p:nvPr>
            <p:ph idx="1"/>
          </p:nvPr>
        </p:nvSpPr>
        <p:spPr>
          <a:xfrm>
            <a:off x="838200" y="1825625"/>
            <a:ext cx="6967697" cy="4351338"/>
          </a:xfrm>
        </p:spPr>
        <p:txBody>
          <a:bodyPr>
            <a:normAutofit/>
          </a:bodyPr>
          <a:lstStyle/>
          <a:p>
            <a:r>
              <a:rPr lang="en-US" dirty="0"/>
              <a:t>The PCO2/Ventilation Response ‘Curve’: straight/dashed line.</a:t>
            </a:r>
          </a:p>
          <a:p>
            <a:pPr lvl="1"/>
            <a:r>
              <a:rPr lang="en-US" dirty="0"/>
              <a:t>The amount that the respiratory system will respond to an increase in PaCO2 </a:t>
            </a:r>
          </a:p>
          <a:p>
            <a:pPr lvl="2"/>
            <a:r>
              <a:rPr lang="en-US" dirty="0"/>
              <a:t>slope = change in </a:t>
            </a:r>
            <a:r>
              <a:rPr lang="en-US" dirty="0" err="1"/>
              <a:t>Ve</a:t>
            </a:r>
            <a:r>
              <a:rPr lang="en-US" dirty="0"/>
              <a:t> / change in PaCO2</a:t>
            </a:r>
          </a:p>
          <a:p>
            <a:pPr lvl="2"/>
            <a:r>
              <a:rPr lang="en-US" dirty="0"/>
              <a:t>Steeper slope = more sensitive, flatter = less sensitive</a:t>
            </a:r>
          </a:p>
        </p:txBody>
      </p:sp>
      <p:pic>
        <p:nvPicPr>
          <p:cNvPr id="4" name="Picture 3" descr="A picture containing chart&#10;&#10;Description automatically generated">
            <a:extLst>
              <a:ext uri="{FF2B5EF4-FFF2-40B4-BE49-F238E27FC236}">
                <a16:creationId xmlns:a16="http://schemas.microsoft.com/office/drawing/2014/main" id="{1D9CDDAE-45B2-6A47-A43F-261698DAF700}"/>
              </a:ext>
            </a:extLst>
          </p:cNvPr>
          <p:cNvPicPr>
            <a:picLocks noChangeAspect="1"/>
          </p:cNvPicPr>
          <p:nvPr/>
        </p:nvPicPr>
        <p:blipFill>
          <a:blip r:embed="rId3"/>
          <a:stretch>
            <a:fillRect/>
          </a:stretch>
        </p:blipFill>
        <p:spPr>
          <a:xfrm>
            <a:off x="7583475" y="1385371"/>
            <a:ext cx="4386103" cy="3007303"/>
          </a:xfrm>
          <a:prstGeom prst="rect">
            <a:avLst/>
          </a:prstGeom>
        </p:spPr>
      </p:pic>
      <p:pic>
        <p:nvPicPr>
          <p:cNvPr id="5" name="Picture 2" descr="figure">
            <a:extLst>
              <a:ext uri="{FF2B5EF4-FFF2-40B4-BE49-F238E27FC236}">
                <a16:creationId xmlns:a16="http://schemas.microsoft.com/office/drawing/2014/main" id="{08015A9E-6D1C-1949-A127-DD328746779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1444" y="4198457"/>
            <a:ext cx="4090313" cy="2437827"/>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descr="Diagram&#10;&#10;Description automatically generated">
            <a:extLst>
              <a:ext uri="{FF2B5EF4-FFF2-40B4-BE49-F238E27FC236}">
                <a16:creationId xmlns:a16="http://schemas.microsoft.com/office/drawing/2014/main" id="{0A1C0063-8E43-E548-BA8B-F8BABF0C3C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0288" y="4392674"/>
            <a:ext cx="3167449" cy="2243610"/>
          </a:xfrm>
          <a:prstGeom prst="rect">
            <a:avLst/>
          </a:prstGeom>
        </p:spPr>
      </p:pic>
    </p:spTree>
    <p:extLst>
      <p:ext uri="{BB962C8B-B14F-4D97-AF65-F5344CB8AC3E}">
        <p14:creationId xmlns:p14="http://schemas.microsoft.com/office/powerpoint/2010/main" val="3572399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7293-4BCA-164E-BF5A-0495CDC6F99F}"/>
              </a:ext>
            </a:extLst>
          </p:cNvPr>
          <p:cNvSpPr>
            <a:spLocks noGrp="1"/>
          </p:cNvSpPr>
          <p:nvPr>
            <p:ph type="title"/>
          </p:nvPr>
        </p:nvSpPr>
        <p:spPr/>
        <p:txBody>
          <a:bodyPr/>
          <a:lstStyle/>
          <a:p>
            <a:r>
              <a:rPr lang="en-US" dirty="0"/>
              <a:t>Might HCO3 buffering.. reduce dyspnea?</a:t>
            </a:r>
          </a:p>
        </p:txBody>
      </p:sp>
      <p:sp>
        <p:nvSpPr>
          <p:cNvPr id="3" name="Content Placeholder 2">
            <a:extLst>
              <a:ext uri="{FF2B5EF4-FFF2-40B4-BE49-F238E27FC236}">
                <a16:creationId xmlns:a16="http://schemas.microsoft.com/office/drawing/2014/main" id="{D9CB202A-FAC9-4D4B-ADBE-7764AD90503A}"/>
              </a:ext>
            </a:extLst>
          </p:cNvPr>
          <p:cNvSpPr>
            <a:spLocks noGrp="1"/>
          </p:cNvSpPr>
          <p:nvPr>
            <p:ph idx="1"/>
          </p:nvPr>
        </p:nvSpPr>
        <p:spPr/>
        <p:txBody>
          <a:bodyPr/>
          <a:lstStyle/>
          <a:p>
            <a:r>
              <a:rPr lang="en-US" dirty="0"/>
              <a:t>Brain curve (line): </a:t>
            </a:r>
            <a:r>
              <a:rPr lang="en-US" dirty="0" err="1"/>
              <a:t>Ve</a:t>
            </a:r>
            <a:r>
              <a:rPr lang="en-US" dirty="0"/>
              <a:t> that would occur if the respiratory system could do what the brain wants</a:t>
            </a:r>
          </a:p>
          <a:p>
            <a:r>
              <a:rPr lang="en-US" dirty="0"/>
              <a:t>Ventilation curve (line): Actual </a:t>
            </a:r>
            <a:r>
              <a:rPr lang="en-US" dirty="0" err="1"/>
              <a:t>Ve</a:t>
            </a:r>
            <a:endParaRPr lang="en-US" dirty="0"/>
          </a:p>
          <a:p>
            <a:r>
              <a:rPr lang="en-US" dirty="0"/>
              <a:t>Dissociation of brain and ventilation curves -&gt; dyspnea</a:t>
            </a:r>
          </a:p>
        </p:txBody>
      </p:sp>
      <p:pic>
        <p:nvPicPr>
          <p:cNvPr id="2052" name="Picture 4" descr="Figure">
            <a:extLst>
              <a:ext uri="{FF2B5EF4-FFF2-40B4-BE49-F238E27FC236}">
                <a16:creationId xmlns:a16="http://schemas.microsoft.com/office/drawing/2014/main" id="{243C63C4-F9C6-1843-A1FB-431BC3661F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46400" y="3843637"/>
            <a:ext cx="6299200" cy="283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143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23B2-BAE1-BC48-9E02-6CE332F21984}"/>
              </a:ext>
            </a:extLst>
          </p:cNvPr>
          <p:cNvSpPr>
            <a:spLocks noGrp="1"/>
          </p:cNvSpPr>
          <p:nvPr>
            <p:ph type="title"/>
          </p:nvPr>
        </p:nvSpPr>
        <p:spPr/>
        <p:txBody>
          <a:bodyPr/>
          <a:lstStyle/>
          <a:p>
            <a:r>
              <a:rPr lang="en-US" dirty="0"/>
              <a:t>Returning to our patient: </a:t>
            </a:r>
          </a:p>
        </p:txBody>
      </p:sp>
      <p:sp>
        <p:nvSpPr>
          <p:cNvPr id="3" name="Content Placeholder 2">
            <a:extLst>
              <a:ext uri="{FF2B5EF4-FFF2-40B4-BE49-F238E27FC236}">
                <a16:creationId xmlns:a16="http://schemas.microsoft.com/office/drawing/2014/main" id="{AE7EADB9-1F76-514C-8A2E-E0BCFEB5C837}"/>
              </a:ext>
            </a:extLst>
          </p:cNvPr>
          <p:cNvSpPr>
            <a:spLocks noGrp="1"/>
          </p:cNvSpPr>
          <p:nvPr>
            <p:ph idx="1"/>
          </p:nvPr>
        </p:nvSpPr>
        <p:spPr>
          <a:xfrm>
            <a:off x="652849" y="3147796"/>
            <a:ext cx="10515600" cy="4351338"/>
          </a:xfrm>
        </p:spPr>
        <p:txBody>
          <a:bodyPr/>
          <a:lstStyle/>
          <a:p>
            <a:r>
              <a:rPr lang="en-US" dirty="0"/>
              <a:t>Do you maximize VE within the parameters of ARMA to slowly correct? (RR 35, Plat 25-30)</a:t>
            </a:r>
          </a:p>
          <a:p>
            <a:r>
              <a:rPr lang="en-US" dirty="0"/>
              <a:t>Do you give acetazolamide?</a:t>
            </a:r>
          </a:p>
          <a:p>
            <a:r>
              <a:rPr lang="en-US" dirty="0"/>
              <a:t>Do you tolerate (or even encourage) hypercapnia to continue to minimize ventilator trauma and hope that eventually dead space improves?</a:t>
            </a:r>
          </a:p>
        </p:txBody>
      </p:sp>
      <p:pic>
        <p:nvPicPr>
          <p:cNvPr id="4" name="Picture 3">
            <a:extLst>
              <a:ext uri="{FF2B5EF4-FFF2-40B4-BE49-F238E27FC236}">
                <a16:creationId xmlns:a16="http://schemas.microsoft.com/office/drawing/2014/main" id="{53A7778E-501E-804C-8B59-86A1CA6895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2563" y="2294688"/>
            <a:ext cx="11163300" cy="518985"/>
          </a:xfrm>
          <a:prstGeom prst="rect">
            <a:avLst/>
          </a:prstGeom>
        </p:spPr>
      </p:pic>
      <p:pic>
        <p:nvPicPr>
          <p:cNvPr id="5" name="Picture 4">
            <a:extLst>
              <a:ext uri="{FF2B5EF4-FFF2-40B4-BE49-F238E27FC236}">
                <a16:creationId xmlns:a16="http://schemas.microsoft.com/office/drawing/2014/main" id="{9B0C5E78-5860-9D40-BC1B-2B39057862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2563" y="1510529"/>
            <a:ext cx="11163300" cy="753761"/>
          </a:xfrm>
          <a:prstGeom prst="rect">
            <a:avLst/>
          </a:prstGeom>
        </p:spPr>
      </p:pic>
    </p:spTree>
    <p:extLst>
      <p:ext uri="{BB962C8B-B14F-4D97-AF65-F5344CB8AC3E}">
        <p14:creationId xmlns:p14="http://schemas.microsoft.com/office/powerpoint/2010/main" val="3214198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60AA-D2BB-E94B-AB37-8D5975496F95}"/>
              </a:ext>
            </a:extLst>
          </p:cNvPr>
          <p:cNvSpPr>
            <a:spLocks noGrp="1"/>
          </p:cNvSpPr>
          <p:nvPr>
            <p:ph type="title"/>
          </p:nvPr>
        </p:nvSpPr>
        <p:spPr/>
        <p:txBody>
          <a:bodyPr>
            <a:normAutofit/>
          </a:bodyPr>
          <a:lstStyle/>
          <a:p>
            <a:r>
              <a:rPr lang="en-US" dirty="0"/>
              <a:t>The lung: an ultra-kidney for volatile acids.</a:t>
            </a:r>
          </a:p>
        </p:txBody>
      </p:sp>
      <p:sp>
        <p:nvSpPr>
          <p:cNvPr id="5" name="Content Placeholder 2">
            <a:extLst>
              <a:ext uri="{FF2B5EF4-FFF2-40B4-BE49-F238E27FC236}">
                <a16:creationId xmlns:a16="http://schemas.microsoft.com/office/drawing/2014/main" id="{B8B878AC-923F-8345-B560-65EE13E5FE3F}"/>
              </a:ext>
            </a:extLst>
          </p:cNvPr>
          <p:cNvSpPr txBox="1">
            <a:spLocks/>
          </p:cNvSpPr>
          <p:nvPr/>
        </p:nvSpPr>
        <p:spPr>
          <a:xfrm>
            <a:off x="838200" y="1825625"/>
            <a:ext cx="5760308" cy="415504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‘CO2 Clearance’: </a:t>
            </a:r>
            <a:r>
              <a:rPr lang="en-US" dirty="0" err="1"/>
              <a:t>Analagous</a:t>
            </a:r>
            <a:r>
              <a:rPr lang="en-US" dirty="0"/>
              <a:t> to creatinine kinetics</a:t>
            </a:r>
          </a:p>
          <a:p>
            <a:pPr lvl="1"/>
            <a:r>
              <a:rPr lang="en-US" dirty="0"/>
              <a:t>Urine volume : VE (exhaled volume)</a:t>
            </a:r>
          </a:p>
          <a:p>
            <a:pPr lvl="1"/>
            <a:r>
              <a:rPr lang="en-US" dirty="0"/>
              <a:t>[</a:t>
            </a:r>
            <a:r>
              <a:rPr lang="en-US" dirty="0" err="1"/>
              <a:t>U_cr</a:t>
            </a:r>
            <a:r>
              <a:rPr lang="en-US" dirty="0"/>
              <a:t>] : </a:t>
            </a:r>
            <a:r>
              <a:rPr lang="en-US" dirty="0" err="1"/>
              <a:t>FExhaled</a:t>
            </a:r>
            <a:r>
              <a:rPr lang="en-US" dirty="0"/>
              <a:t> CO2</a:t>
            </a:r>
          </a:p>
          <a:p>
            <a:pPr lvl="1"/>
            <a:r>
              <a:rPr lang="en-US" dirty="0"/>
              <a:t>Serum creatinine : PaCO2</a:t>
            </a:r>
          </a:p>
          <a:p>
            <a:pPr lvl="1"/>
            <a:r>
              <a:rPr lang="en-US" dirty="0"/>
              <a:t>GFR : CO </a:t>
            </a:r>
          </a:p>
          <a:p>
            <a:r>
              <a:rPr lang="en-US" dirty="0"/>
              <a:t>Implication: </a:t>
            </a:r>
          </a:p>
          <a:p>
            <a:pPr lvl="1"/>
            <a:r>
              <a:rPr lang="en-US" dirty="0"/>
              <a:t>Further down on the ventilation axis, right on the PaCO2 axis, or R shifted the curve (increased VCO2 or </a:t>
            </a:r>
            <a:r>
              <a:rPr lang="en-US" dirty="0" err="1"/>
              <a:t>Vd</a:t>
            </a:r>
            <a:r>
              <a:rPr lang="en-US" dirty="0"/>
              <a:t>/Vt) </a:t>
            </a:r>
          </a:p>
          <a:p>
            <a:pPr lvl="1"/>
            <a:r>
              <a:rPr lang="en-US" dirty="0"/>
              <a:t>Larger the change in CO2 that will occur from a given change in </a:t>
            </a:r>
            <a:r>
              <a:rPr lang="en-US" dirty="0" err="1"/>
              <a:t>Ve</a:t>
            </a:r>
            <a:endParaRPr lang="en-US" dirty="0"/>
          </a:p>
          <a:p>
            <a:r>
              <a:rPr lang="en-US" dirty="0"/>
              <a:t>Analogy: </a:t>
            </a:r>
            <a:r>
              <a:rPr lang="en-US" dirty="0" err="1"/>
              <a:t>sCr</a:t>
            </a:r>
            <a:r>
              <a:rPr lang="en-US" dirty="0"/>
              <a:t> of 6 is not much different than 5; PaCO2 70 not much different than 80</a:t>
            </a:r>
          </a:p>
          <a:p>
            <a:pPr lvl="1"/>
            <a:r>
              <a:rPr lang="en-US" dirty="0"/>
              <a:t>Yet, impacts of CO2 on hypoxemia, CNS, CV system, and drive to breathe may be linear. </a:t>
            </a:r>
            <a:endParaRPr lang="en-US" b="1" dirty="0"/>
          </a:p>
        </p:txBody>
      </p:sp>
      <p:pic>
        <p:nvPicPr>
          <p:cNvPr id="9" name="Content Placeholder 8" descr="Chart, line chart&#10;&#10;Description automatically generated">
            <a:extLst>
              <a:ext uri="{FF2B5EF4-FFF2-40B4-BE49-F238E27FC236}">
                <a16:creationId xmlns:a16="http://schemas.microsoft.com/office/drawing/2014/main" id="{8F07F37C-BFB7-B642-B43F-58B176E81615}"/>
              </a:ext>
            </a:extLst>
          </p:cNvPr>
          <p:cNvPicPr>
            <a:picLocks noGrp="1" noChangeAspect="1"/>
          </p:cNvPicPr>
          <p:nvPr>
            <p:ph idx="1"/>
          </p:nvPr>
        </p:nvPicPr>
        <p:blipFill>
          <a:blip r:embed="rId3"/>
          <a:stretch>
            <a:fillRect/>
          </a:stretch>
        </p:blipFill>
        <p:spPr>
          <a:xfrm>
            <a:off x="8010886" y="1433384"/>
            <a:ext cx="3342913" cy="5236684"/>
          </a:xfrm>
        </p:spPr>
      </p:pic>
    </p:spTree>
    <p:extLst>
      <p:ext uri="{BB962C8B-B14F-4D97-AF65-F5344CB8AC3E}">
        <p14:creationId xmlns:p14="http://schemas.microsoft.com/office/powerpoint/2010/main" val="4211591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E922-65CC-E14D-AA9B-E12F9DA10882}"/>
              </a:ext>
            </a:extLst>
          </p:cNvPr>
          <p:cNvSpPr>
            <a:spLocks noGrp="1"/>
          </p:cNvSpPr>
          <p:nvPr>
            <p:ph type="title"/>
          </p:nvPr>
        </p:nvSpPr>
        <p:spPr/>
        <p:txBody>
          <a:bodyPr/>
          <a:lstStyle/>
          <a:p>
            <a:r>
              <a:rPr lang="en-US" dirty="0"/>
              <a:t>Does the PaCO2 ‘set-point’ change? </a:t>
            </a:r>
          </a:p>
        </p:txBody>
      </p:sp>
      <p:sp>
        <p:nvSpPr>
          <p:cNvPr id="3" name="Content Placeholder 2">
            <a:extLst>
              <a:ext uri="{FF2B5EF4-FFF2-40B4-BE49-F238E27FC236}">
                <a16:creationId xmlns:a16="http://schemas.microsoft.com/office/drawing/2014/main" id="{6CFF2DC8-E748-3B45-BB1D-3FD9013B7BEA}"/>
              </a:ext>
            </a:extLst>
          </p:cNvPr>
          <p:cNvSpPr>
            <a:spLocks noGrp="1"/>
          </p:cNvSpPr>
          <p:nvPr>
            <p:ph idx="1"/>
          </p:nvPr>
        </p:nvSpPr>
        <p:spPr>
          <a:xfrm>
            <a:off x="838200" y="1825625"/>
            <a:ext cx="7358149" cy="4351338"/>
          </a:xfrm>
        </p:spPr>
        <p:txBody>
          <a:bodyPr>
            <a:normAutofit fontScale="85000" lnSpcReduction="20000"/>
          </a:bodyPr>
          <a:lstStyle/>
          <a:p>
            <a:pPr marL="0" indent="0">
              <a:buNone/>
            </a:pPr>
            <a:r>
              <a:rPr lang="en-US" dirty="0"/>
              <a:t>For example, in OHS: </a:t>
            </a:r>
          </a:p>
          <a:p>
            <a:r>
              <a:rPr lang="en-US" dirty="0"/>
              <a:t>Loop gain terminology primarily describes tendency toward stability of ventilation. ‘Gain’ of the feedback loop.</a:t>
            </a:r>
          </a:p>
          <a:p>
            <a:pPr lvl="1"/>
            <a:r>
              <a:rPr lang="en-US" dirty="0"/>
              <a:t>Controller gain: ventilatory response to PO2 and PCO2 )</a:t>
            </a:r>
          </a:p>
          <a:p>
            <a:pPr lvl="1"/>
            <a:r>
              <a:rPr lang="en-US" dirty="0"/>
              <a:t>Plant gain: changes in </a:t>
            </a:r>
            <a:r>
              <a:rPr lang="en-US" dirty="0" err="1"/>
              <a:t>pulm</a:t>
            </a:r>
            <a:r>
              <a:rPr lang="en-US" dirty="0"/>
              <a:t> capillary blood PO2 and PCO2 in response to changes in vent</a:t>
            </a:r>
          </a:p>
          <a:p>
            <a:pPr lvl="1"/>
            <a:r>
              <a:rPr lang="en-US" dirty="0"/>
              <a:t>Mixing gain: effective circulation time – time which cap blood changes are sensed by controller</a:t>
            </a:r>
          </a:p>
          <a:p>
            <a:pPr lvl="1"/>
            <a:r>
              <a:rPr lang="en-US" dirty="0"/>
              <a:t>Many changes are known to influence chemoreflex sensitivity </a:t>
            </a:r>
          </a:p>
          <a:p>
            <a:r>
              <a:rPr lang="en-US" dirty="0" err="1"/>
              <a:t>Ventillatory</a:t>
            </a:r>
            <a:r>
              <a:rPr lang="en-US" dirty="0"/>
              <a:t> long-term facilitation is the process that should keep things on track</a:t>
            </a:r>
          </a:p>
          <a:p>
            <a:pPr lvl="1"/>
            <a:r>
              <a:rPr lang="en-US" dirty="0"/>
              <a:t>Ventilatory long-term facilitation is the term for adaptation to chronic stimulus (</a:t>
            </a:r>
            <a:r>
              <a:rPr lang="en-US" dirty="0" err="1"/>
              <a:t>ie</a:t>
            </a:r>
            <a:r>
              <a:rPr lang="en-US" dirty="0"/>
              <a:t>. sustained hypercapnia should increase loop gain to re-establish a baseline, and if this goes wrong you get a ‘wandering baseline’)</a:t>
            </a:r>
          </a:p>
        </p:txBody>
      </p:sp>
      <p:pic>
        <p:nvPicPr>
          <p:cNvPr id="5" name="Picture 4" descr="Diagram, engineering drawing&#10;&#10;Description automatically generated">
            <a:extLst>
              <a:ext uri="{FF2B5EF4-FFF2-40B4-BE49-F238E27FC236}">
                <a16:creationId xmlns:a16="http://schemas.microsoft.com/office/drawing/2014/main" id="{02B55D15-A128-084A-A0BF-08A45F8F8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9342" y="2987628"/>
            <a:ext cx="3207817" cy="3666753"/>
          </a:xfrm>
          <a:prstGeom prst="rect">
            <a:avLst/>
          </a:prstGeom>
        </p:spPr>
      </p:pic>
      <p:pic>
        <p:nvPicPr>
          <p:cNvPr id="7" name="Picture 6" descr="Chart&#10;&#10;Description automatically generated">
            <a:extLst>
              <a:ext uri="{FF2B5EF4-FFF2-40B4-BE49-F238E27FC236}">
                <a16:creationId xmlns:a16="http://schemas.microsoft.com/office/drawing/2014/main" id="{7B49776D-3FE7-7342-B212-30EB36E385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3835" y="255515"/>
            <a:ext cx="2693324" cy="2353512"/>
          </a:xfrm>
          <a:prstGeom prst="rect">
            <a:avLst/>
          </a:prstGeom>
        </p:spPr>
      </p:pic>
    </p:spTree>
    <p:extLst>
      <p:ext uri="{BB962C8B-B14F-4D97-AF65-F5344CB8AC3E}">
        <p14:creationId xmlns:p14="http://schemas.microsoft.com/office/powerpoint/2010/main" val="1089014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D35A-4F63-F14B-8B00-0D9853B9E60F}"/>
              </a:ext>
            </a:extLst>
          </p:cNvPr>
          <p:cNvSpPr>
            <a:spLocks noGrp="1"/>
          </p:cNvSpPr>
          <p:nvPr>
            <p:ph type="title"/>
          </p:nvPr>
        </p:nvSpPr>
        <p:spPr/>
        <p:txBody>
          <a:bodyPr/>
          <a:lstStyle/>
          <a:p>
            <a:r>
              <a:rPr lang="en-US" dirty="0"/>
              <a:t>Acetazolamide?</a:t>
            </a:r>
          </a:p>
        </p:txBody>
      </p:sp>
      <p:sp>
        <p:nvSpPr>
          <p:cNvPr id="3" name="Content Placeholder 2">
            <a:extLst>
              <a:ext uri="{FF2B5EF4-FFF2-40B4-BE49-F238E27FC236}">
                <a16:creationId xmlns:a16="http://schemas.microsoft.com/office/drawing/2014/main" id="{39160DA3-2517-3F48-B61F-24019F26F56B}"/>
              </a:ext>
            </a:extLst>
          </p:cNvPr>
          <p:cNvSpPr>
            <a:spLocks noGrp="1"/>
          </p:cNvSpPr>
          <p:nvPr>
            <p:ph idx="1"/>
          </p:nvPr>
        </p:nvSpPr>
        <p:spPr/>
        <p:txBody>
          <a:bodyPr/>
          <a:lstStyle/>
          <a:p>
            <a:r>
              <a:rPr lang="en-US" dirty="0"/>
              <a:t>No effect in this RCT – OHS and COPD</a:t>
            </a:r>
          </a:p>
          <a:p>
            <a:r>
              <a:rPr lang="en-US" dirty="0"/>
              <a:t>https://</a:t>
            </a:r>
            <a:r>
              <a:rPr lang="en-US" dirty="0" err="1"/>
              <a:t>pubmed.ncbi.nlm.nih.gov</a:t>
            </a:r>
            <a:r>
              <a:rPr lang="en-US"/>
              <a:t>/28286047/</a:t>
            </a:r>
            <a:endParaRPr lang="en-US" dirty="0"/>
          </a:p>
        </p:txBody>
      </p:sp>
    </p:spTree>
    <p:extLst>
      <p:ext uri="{BB962C8B-B14F-4D97-AF65-F5344CB8AC3E}">
        <p14:creationId xmlns:p14="http://schemas.microsoft.com/office/powerpoint/2010/main" val="677703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91E8A-CF81-0B43-93B8-01E920600594}"/>
              </a:ext>
            </a:extLst>
          </p:cNvPr>
          <p:cNvSpPr>
            <a:spLocks noGrp="1"/>
          </p:cNvSpPr>
          <p:nvPr>
            <p:ph type="title"/>
          </p:nvPr>
        </p:nvSpPr>
        <p:spPr/>
        <p:txBody>
          <a:bodyPr/>
          <a:lstStyle/>
          <a:p>
            <a:r>
              <a:rPr lang="en-US" dirty="0"/>
              <a:t>Post-script: meta-analysis</a:t>
            </a:r>
          </a:p>
        </p:txBody>
      </p:sp>
      <p:sp>
        <p:nvSpPr>
          <p:cNvPr id="3" name="Content Placeholder 2">
            <a:extLst>
              <a:ext uri="{FF2B5EF4-FFF2-40B4-BE49-F238E27FC236}">
                <a16:creationId xmlns:a16="http://schemas.microsoft.com/office/drawing/2014/main" id="{F261399B-630C-0B46-B754-D88D6E560C04}"/>
              </a:ext>
            </a:extLst>
          </p:cNvPr>
          <p:cNvSpPr>
            <a:spLocks noGrp="1"/>
          </p:cNvSpPr>
          <p:nvPr>
            <p:ph idx="1"/>
          </p:nvPr>
        </p:nvSpPr>
        <p:spPr/>
        <p:txBody>
          <a:bodyPr/>
          <a:lstStyle/>
          <a:p>
            <a:r>
              <a:rPr lang="en-US" dirty="0">
                <a:hlinkClick r:id="rId2"/>
              </a:rPr>
              <a:t>https://link.springer.com/article/10.1007/s00134-022-06640-1</a:t>
            </a:r>
            <a:endParaRPr lang="en-US" dirty="0"/>
          </a:p>
          <a:p>
            <a:pPr lvl="1"/>
            <a:r>
              <a:rPr lang="en-US" dirty="0"/>
              <a:t>Found conflicting results</a:t>
            </a:r>
          </a:p>
          <a:p>
            <a:pPr lvl="2"/>
            <a:r>
              <a:rPr lang="en-US" dirty="0"/>
              <a:t>Positive results from protective ventilation</a:t>
            </a:r>
          </a:p>
          <a:p>
            <a:pPr lvl="2"/>
            <a:r>
              <a:rPr lang="en-US" dirty="0"/>
              <a:t>Negative from effects on pulmonary vascular </a:t>
            </a:r>
            <a:r>
              <a:rPr lang="en-US" dirty="0" err="1"/>
              <a:t>dysfxn</a:t>
            </a:r>
            <a:endParaRPr lang="en-US" dirty="0"/>
          </a:p>
        </p:txBody>
      </p:sp>
    </p:spTree>
    <p:extLst>
      <p:ext uri="{BB962C8B-B14F-4D97-AF65-F5344CB8AC3E}">
        <p14:creationId xmlns:p14="http://schemas.microsoft.com/office/powerpoint/2010/main" val="1074176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CA92-C038-3E82-C751-2E14A8ADB5FE}"/>
              </a:ext>
            </a:extLst>
          </p:cNvPr>
          <p:cNvSpPr>
            <a:spLocks noGrp="1"/>
          </p:cNvSpPr>
          <p:nvPr>
            <p:ph type="title"/>
          </p:nvPr>
        </p:nvSpPr>
        <p:spPr/>
        <p:txBody>
          <a:bodyPr/>
          <a:lstStyle/>
          <a:p>
            <a:r>
              <a:rPr lang="en-US" dirty="0"/>
              <a:t>https://</a:t>
            </a:r>
            <a:r>
              <a:rPr lang="en-US" dirty="0" err="1"/>
              <a:t>annalsofintensivecare.springeropen.com</a:t>
            </a:r>
            <a:r>
              <a:rPr lang="en-US" dirty="0"/>
              <a:t>/articles/10.1186/s13613-022-01006-8</a:t>
            </a:r>
          </a:p>
        </p:txBody>
      </p:sp>
      <p:sp>
        <p:nvSpPr>
          <p:cNvPr id="3" name="Content Placeholder 2">
            <a:extLst>
              <a:ext uri="{FF2B5EF4-FFF2-40B4-BE49-F238E27FC236}">
                <a16:creationId xmlns:a16="http://schemas.microsoft.com/office/drawing/2014/main" id="{47729C4F-C88A-05E7-4396-C3C98F3468F9}"/>
              </a:ext>
            </a:extLst>
          </p:cNvPr>
          <p:cNvSpPr>
            <a:spLocks noGrp="1"/>
          </p:cNvSpPr>
          <p:nvPr>
            <p:ph idx="1"/>
          </p:nvPr>
        </p:nvSpPr>
        <p:spPr/>
        <p:txBody>
          <a:bodyPr/>
          <a:lstStyle/>
          <a:p>
            <a:r>
              <a:rPr lang="en-US" dirty="0"/>
              <a:t>COPD – ECCO2R</a:t>
            </a:r>
          </a:p>
          <a:p>
            <a:r>
              <a:rPr lang="en-US" dirty="0"/>
              <a:t>Faster normalization of blood gasses (CO2, pH) -&gt; resolution of dyspnea. </a:t>
            </a:r>
          </a:p>
        </p:txBody>
      </p:sp>
    </p:spTree>
    <p:extLst>
      <p:ext uri="{BB962C8B-B14F-4D97-AF65-F5344CB8AC3E}">
        <p14:creationId xmlns:p14="http://schemas.microsoft.com/office/powerpoint/2010/main" val="1364268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00503-382C-6C3E-8C17-EDAF1E68E27F}"/>
              </a:ext>
            </a:extLst>
          </p:cNvPr>
          <p:cNvSpPr>
            <a:spLocks noGrp="1"/>
          </p:cNvSpPr>
          <p:nvPr>
            <p:ph type="title"/>
          </p:nvPr>
        </p:nvSpPr>
        <p:spPr/>
        <p:txBody>
          <a:bodyPr>
            <a:normAutofit fontScale="90000"/>
          </a:bodyPr>
          <a:lstStyle/>
          <a:p>
            <a:r>
              <a:rPr lang="en-US" dirty="0"/>
              <a:t>Editorial for https://</a:t>
            </a:r>
            <a:r>
              <a:rPr lang="en-US" dirty="0" err="1"/>
              <a:t>link.springer.com</a:t>
            </a:r>
            <a:r>
              <a:rPr lang="en-US" dirty="0"/>
              <a:t>/article/10.1007/s00134-022-06640-1</a:t>
            </a:r>
          </a:p>
        </p:txBody>
      </p:sp>
      <p:sp>
        <p:nvSpPr>
          <p:cNvPr id="3" name="Content Placeholder 2">
            <a:extLst>
              <a:ext uri="{FF2B5EF4-FFF2-40B4-BE49-F238E27FC236}">
                <a16:creationId xmlns:a16="http://schemas.microsoft.com/office/drawing/2014/main" id="{872CE9A3-8CF0-6F20-D6B4-08C049C05EAE}"/>
              </a:ext>
            </a:extLst>
          </p:cNvPr>
          <p:cNvSpPr>
            <a:spLocks noGrp="1"/>
          </p:cNvSpPr>
          <p:nvPr>
            <p:ph idx="1"/>
          </p:nvPr>
        </p:nvSpPr>
        <p:spPr/>
        <p:txBody>
          <a:bodyPr/>
          <a:lstStyle/>
          <a:p>
            <a:r>
              <a:rPr lang="en-US" dirty="0">
                <a:hlinkClick r:id="rId3"/>
              </a:rPr>
              <a:t>https://doi.org/10.1007/s00134-022-06696-z</a:t>
            </a:r>
            <a:endParaRPr lang="en-US" dirty="0"/>
          </a:p>
          <a:p>
            <a:r>
              <a:rPr lang="en-US" dirty="0"/>
              <a:t>They object to “induced” vs “permissive” hypercapnia done in the study</a:t>
            </a:r>
          </a:p>
        </p:txBody>
      </p:sp>
    </p:spTree>
    <p:extLst>
      <p:ext uri="{BB962C8B-B14F-4D97-AF65-F5344CB8AC3E}">
        <p14:creationId xmlns:p14="http://schemas.microsoft.com/office/powerpoint/2010/main" val="102366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F0788B-EC85-F548-B35F-7A0FE457A826}"/>
              </a:ext>
            </a:extLst>
          </p:cNvPr>
          <p:cNvPicPr>
            <a:picLocks noChangeAspect="1"/>
          </p:cNvPicPr>
          <p:nvPr/>
        </p:nvPicPr>
        <p:blipFill>
          <a:blip r:embed="rId2"/>
          <a:stretch>
            <a:fillRect/>
          </a:stretch>
        </p:blipFill>
        <p:spPr>
          <a:xfrm>
            <a:off x="0" y="0"/>
            <a:ext cx="7977286" cy="6858000"/>
          </a:xfrm>
          <a:prstGeom prst="rect">
            <a:avLst/>
          </a:prstGeom>
        </p:spPr>
      </p:pic>
      <p:pic>
        <p:nvPicPr>
          <p:cNvPr id="2" name="Picture 1">
            <a:extLst>
              <a:ext uri="{FF2B5EF4-FFF2-40B4-BE49-F238E27FC236}">
                <a16:creationId xmlns:a16="http://schemas.microsoft.com/office/drawing/2014/main" id="{BE60782A-2652-5E46-9CE2-CD83AD1C0E5A}"/>
              </a:ext>
            </a:extLst>
          </p:cNvPr>
          <p:cNvPicPr>
            <a:picLocks noChangeAspect="1"/>
          </p:cNvPicPr>
          <p:nvPr/>
        </p:nvPicPr>
        <p:blipFill>
          <a:blip r:embed="rId3"/>
          <a:stretch>
            <a:fillRect/>
          </a:stretch>
        </p:blipFill>
        <p:spPr>
          <a:xfrm>
            <a:off x="1821926" y="0"/>
            <a:ext cx="7707887" cy="6858000"/>
          </a:xfrm>
          <a:prstGeom prst="rect">
            <a:avLst/>
          </a:prstGeom>
        </p:spPr>
      </p:pic>
      <p:pic>
        <p:nvPicPr>
          <p:cNvPr id="3" name="Picture 2">
            <a:extLst>
              <a:ext uri="{FF2B5EF4-FFF2-40B4-BE49-F238E27FC236}">
                <a16:creationId xmlns:a16="http://schemas.microsoft.com/office/drawing/2014/main" id="{197A55CC-474A-4541-97BE-0ABC2FD5DBF3}"/>
              </a:ext>
            </a:extLst>
          </p:cNvPr>
          <p:cNvPicPr>
            <a:picLocks noChangeAspect="1"/>
          </p:cNvPicPr>
          <p:nvPr/>
        </p:nvPicPr>
        <p:blipFill>
          <a:blip r:embed="rId4"/>
          <a:stretch>
            <a:fillRect/>
          </a:stretch>
        </p:blipFill>
        <p:spPr>
          <a:xfrm>
            <a:off x="3988643" y="0"/>
            <a:ext cx="8427581" cy="6858000"/>
          </a:xfrm>
          <a:prstGeom prst="rect">
            <a:avLst/>
          </a:prstGeom>
        </p:spPr>
      </p:pic>
    </p:spTree>
    <p:extLst>
      <p:ext uri="{BB962C8B-B14F-4D97-AF65-F5344CB8AC3E}">
        <p14:creationId xmlns:p14="http://schemas.microsoft.com/office/powerpoint/2010/main" val="2653510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F0788B-EC85-F548-B35F-7A0FE457A826}"/>
              </a:ext>
            </a:extLst>
          </p:cNvPr>
          <p:cNvPicPr>
            <a:picLocks noChangeAspect="1"/>
          </p:cNvPicPr>
          <p:nvPr/>
        </p:nvPicPr>
        <p:blipFill>
          <a:blip r:embed="rId3"/>
          <a:stretch>
            <a:fillRect/>
          </a:stretch>
        </p:blipFill>
        <p:spPr>
          <a:xfrm>
            <a:off x="0" y="0"/>
            <a:ext cx="7977286" cy="6858000"/>
          </a:xfrm>
          <a:prstGeom prst="rect">
            <a:avLst/>
          </a:prstGeom>
        </p:spPr>
      </p:pic>
      <p:pic>
        <p:nvPicPr>
          <p:cNvPr id="2" name="Picture 1">
            <a:extLst>
              <a:ext uri="{FF2B5EF4-FFF2-40B4-BE49-F238E27FC236}">
                <a16:creationId xmlns:a16="http://schemas.microsoft.com/office/drawing/2014/main" id="{BE60782A-2652-5E46-9CE2-CD83AD1C0E5A}"/>
              </a:ext>
            </a:extLst>
          </p:cNvPr>
          <p:cNvPicPr>
            <a:picLocks noChangeAspect="1"/>
          </p:cNvPicPr>
          <p:nvPr/>
        </p:nvPicPr>
        <p:blipFill>
          <a:blip r:embed="rId4"/>
          <a:stretch>
            <a:fillRect/>
          </a:stretch>
        </p:blipFill>
        <p:spPr>
          <a:xfrm>
            <a:off x="1821926" y="0"/>
            <a:ext cx="7707887" cy="6858000"/>
          </a:xfrm>
          <a:prstGeom prst="rect">
            <a:avLst/>
          </a:prstGeom>
        </p:spPr>
      </p:pic>
      <p:pic>
        <p:nvPicPr>
          <p:cNvPr id="3" name="Picture 2">
            <a:extLst>
              <a:ext uri="{FF2B5EF4-FFF2-40B4-BE49-F238E27FC236}">
                <a16:creationId xmlns:a16="http://schemas.microsoft.com/office/drawing/2014/main" id="{197A55CC-474A-4541-97BE-0ABC2FD5DBF3}"/>
              </a:ext>
            </a:extLst>
          </p:cNvPr>
          <p:cNvPicPr>
            <a:picLocks noChangeAspect="1"/>
          </p:cNvPicPr>
          <p:nvPr/>
        </p:nvPicPr>
        <p:blipFill>
          <a:blip r:embed="rId5"/>
          <a:stretch>
            <a:fillRect/>
          </a:stretch>
        </p:blipFill>
        <p:spPr>
          <a:xfrm>
            <a:off x="3988643" y="0"/>
            <a:ext cx="8427581" cy="6858000"/>
          </a:xfrm>
          <a:prstGeom prst="rect">
            <a:avLst/>
          </a:prstGeom>
        </p:spPr>
      </p:pic>
      <p:pic>
        <p:nvPicPr>
          <p:cNvPr id="5" name="Picture 4">
            <a:extLst>
              <a:ext uri="{FF2B5EF4-FFF2-40B4-BE49-F238E27FC236}">
                <a16:creationId xmlns:a16="http://schemas.microsoft.com/office/drawing/2014/main" id="{D3D47991-4E4E-9844-9540-4F5441064D8E}"/>
              </a:ext>
            </a:extLst>
          </p:cNvPr>
          <p:cNvPicPr>
            <a:picLocks noChangeAspect="1"/>
          </p:cNvPicPr>
          <p:nvPr/>
        </p:nvPicPr>
        <p:blipFill>
          <a:blip r:embed="rId6"/>
          <a:stretch>
            <a:fillRect/>
          </a:stretch>
        </p:blipFill>
        <p:spPr>
          <a:xfrm>
            <a:off x="3224048" y="0"/>
            <a:ext cx="8127691" cy="6858000"/>
          </a:xfrm>
          <a:prstGeom prst="rect">
            <a:avLst/>
          </a:prstGeom>
        </p:spPr>
      </p:pic>
    </p:spTree>
    <p:extLst>
      <p:ext uri="{BB962C8B-B14F-4D97-AF65-F5344CB8AC3E}">
        <p14:creationId xmlns:p14="http://schemas.microsoft.com/office/powerpoint/2010/main" val="3099902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F0788B-EC85-F548-B35F-7A0FE457A826}"/>
              </a:ext>
            </a:extLst>
          </p:cNvPr>
          <p:cNvPicPr>
            <a:picLocks noChangeAspect="1"/>
          </p:cNvPicPr>
          <p:nvPr/>
        </p:nvPicPr>
        <p:blipFill>
          <a:blip r:embed="rId3"/>
          <a:stretch>
            <a:fillRect/>
          </a:stretch>
        </p:blipFill>
        <p:spPr>
          <a:xfrm>
            <a:off x="0" y="0"/>
            <a:ext cx="7977286" cy="6858000"/>
          </a:xfrm>
          <a:prstGeom prst="rect">
            <a:avLst/>
          </a:prstGeom>
        </p:spPr>
      </p:pic>
      <p:pic>
        <p:nvPicPr>
          <p:cNvPr id="2" name="Picture 1">
            <a:extLst>
              <a:ext uri="{FF2B5EF4-FFF2-40B4-BE49-F238E27FC236}">
                <a16:creationId xmlns:a16="http://schemas.microsoft.com/office/drawing/2014/main" id="{BE60782A-2652-5E46-9CE2-CD83AD1C0E5A}"/>
              </a:ext>
            </a:extLst>
          </p:cNvPr>
          <p:cNvPicPr>
            <a:picLocks noChangeAspect="1"/>
          </p:cNvPicPr>
          <p:nvPr/>
        </p:nvPicPr>
        <p:blipFill>
          <a:blip r:embed="rId4"/>
          <a:stretch>
            <a:fillRect/>
          </a:stretch>
        </p:blipFill>
        <p:spPr>
          <a:xfrm>
            <a:off x="1821926" y="0"/>
            <a:ext cx="7707887" cy="6858000"/>
          </a:xfrm>
          <a:prstGeom prst="rect">
            <a:avLst/>
          </a:prstGeom>
        </p:spPr>
      </p:pic>
      <p:pic>
        <p:nvPicPr>
          <p:cNvPr id="3" name="Picture 2">
            <a:extLst>
              <a:ext uri="{FF2B5EF4-FFF2-40B4-BE49-F238E27FC236}">
                <a16:creationId xmlns:a16="http://schemas.microsoft.com/office/drawing/2014/main" id="{197A55CC-474A-4541-97BE-0ABC2FD5DBF3}"/>
              </a:ext>
            </a:extLst>
          </p:cNvPr>
          <p:cNvPicPr>
            <a:picLocks noChangeAspect="1"/>
          </p:cNvPicPr>
          <p:nvPr/>
        </p:nvPicPr>
        <p:blipFill>
          <a:blip r:embed="rId5"/>
          <a:stretch>
            <a:fillRect/>
          </a:stretch>
        </p:blipFill>
        <p:spPr>
          <a:xfrm>
            <a:off x="3988643" y="0"/>
            <a:ext cx="8427581" cy="6858000"/>
          </a:xfrm>
          <a:prstGeom prst="rect">
            <a:avLst/>
          </a:prstGeom>
        </p:spPr>
      </p:pic>
      <p:pic>
        <p:nvPicPr>
          <p:cNvPr id="5" name="Picture 4">
            <a:extLst>
              <a:ext uri="{FF2B5EF4-FFF2-40B4-BE49-F238E27FC236}">
                <a16:creationId xmlns:a16="http://schemas.microsoft.com/office/drawing/2014/main" id="{D3D47991-4E4E-9844-9540-4F5441064D8E}"/>
              </a:ext>
            </a:extLst>
          </p:cNvPr>
          <p:cNvPicPr>
            <a:picLocks noChangeAspect="1"/>
          </p:cNvPicPr>
          <p:nvPr/>
        </p:nvPicPr>
        <p:blipFill>
          <a:blip r:embed="rId6"/>
          <a:stretch>
            <a:fillRect/>
          </a:stretch>
        </p:blipFill>
        <p:spPr>
          <a:xfrm>
            <a:off x="3224048" y="0"/>
            <a:ext cx="8127691" cy="6858000"/>
          </a:xfrm>
          <a:prstGeom prst="rect">
            <a:avLst/>
          </a:prstGeom>
        </p:spPr>
      </p:pic>
      <p:pic>
        <p:nvPicPr>
          <p:cNvPr id="6" name="Picture 5">
            <a:extLst>
              <a:ext uri="{FF2B5EF4-FFF2-40B4-BE49-F238E27FC236}">
                <a16:creationId xmlns:a16="http://schemas.microsoft.com/office/drawing/2014/main" id="{E1D952B0-4E02-D84C-A30F-D9D558E787B7}"/>
              </a:ext>
            </a:extLst>
          </p:cNvPr>
          <p:cNvPicPr>
            <a:picLocks noChangeAspect="1"/>
          </p:cNvPicPr>
          <p:nvPr/>
        </p:nvPicPr>
        <p:blipFill>
          <a:blip r:embed="rId7"/>
          <a:stretch>
            <a:fillRect/>
          </a:stretch>
        </p:blipFill>
        <p:spPr>
          <a:xfrm>
            <a:off x="1821926" y="0"/>
            <a:ext cx="7376050" cy="6858000"/>
          </a:xfrm>
          <a:prstGeom prst="rect">
            <a:avLst/>
          </a:prstGeom>
        </p:spPr>
      </p:pic>
    </p:spTree>
    <p:extLst>
      <p:ext uri="{BB962C8B-B14F-4D97-AF65-F5344CB8AC3E}">
        <p14:creationId xmlns:p14="http://schemas.microsoft.com/office/powerpoint/2010/main" val="2443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F0788B-EC85-F548-B35F-7A0FE457A826}"/>
              </a:ext>
            </a:extLst>
          </p:cNvPr>
          <p:cNvPicPr>
            <a:picLocks noChangeAspect="1"/>
          </p:cNvPicPr>
          <p:nvPr/>
        </p:nvPicPr>
        <p:blipFill>
          <a:blip r:embed="rId3"/>
          <a:stretch>
            <a:fillRect/>
          </a:stretch>
        </p:blipFill>
        <p:spPr>
          <a:xfrm>
            <a:off x="0" y="0"/>
            <a:ext cx="7977286" cy="6858000"/>
          </a:xfrm>
          <a:prstGeom prst="rect">
            <a:avLst/>
          </a:prstGeom>
        </p:spPr>
      </p:pic>
      <p:pic>
        <p:nvPicPr>
          <p:cNvPr id="2" name="Picture 1">
            <a:extLst>
              <a:ext uri="{FF2B5EF4-FFF2-40B4-BE49-F238E27FC236}">
                <a16:creationId xmlns:a16="http://schemas.microsoft.com/office/drawing/2014/main" id="{BE60782A-2652-5E46-9CE2-CD83AD1C0E5A}"/>
              </a:ext>
            </a:extLst>
          </p:cNvPr>
          <p:cNvPicPr>
            <a:picLocks noChangeAspect="1"/>
          </p:cNvPicPr>
          <p:nvPr/>
        </p:nvPicPr>
        <p:blipFill>
          <a:blip r:embed="rId4"/>
          <a:stretch>
            <a:fillRect/>
          </a:stretch>
        </p:blipFill>
        <p:spPr>
          <a:xfrm>
            <a:off x="1821926" y="0"/>
            <a:ext cx="7707887" cy="6858000"/>
          </a:xfrm>
          <a:prstGeom prst="rect">
            <a:avLst/>
          </a:prstGeom>
        </p:spPr>
      </p:pic>
      <p:pic>
        <p:nvPicPr>
          <p:cNvPr id="3" name="Picture 2">
            <a:extLst>
              <a:ext uri="{FF2B5EF4-FFF2-40B4-BE49-F238E27FC236}">
                <a16:creationId xmlns:a16="http://schemas.microsoft.com/office/drawing/2014/main" id="{197A55CC-474A-4541-97BE-0ABC2FD5DBF3}"/>
              </a:ext>
            </a:extLst>
          </p:cNvPr>
          <p:cNvPicPr>
            <a:picLocks noChangeAspect="1"/>
          </p:cNvPicPr>
          <p:nvPr/>
        </p:nvPicPr>
        <p:blipFill>
          <a:blip r:embed="rId5"/>
          <a:stretch>
            <a:fillRect/>
          </a:stretch>
        </p:blipFill>
        <p:spPr>
          <a:xfrm>
            <a:off x="3988643" y="0"/>
            <a:ext cx="8427581" cy="6858000"/>
          </a:xfrm>
          <a:prstGeom prst="rect">
            <a:avLst/>
          </a:prstGeom>
        </p:spPr>
      </p:pic>
      <p:pic>
        <p:nvPicPr>
          <p:cNvPr id="5" name="Picture 4">
            <a:extLst>
              <a:ext uri="{FF2B5EF4-FFF2-40B4-BE49-F238E27FC236}">
                <a16:creationId xmlns:a16="http://schemas.microsoft.com/office/drawing/2014/main" id="{D3D47991-4E4E-9844-9540-4F5441064D8E}"/>
              </a:ext>
            </a:extLst>
          </p:cNvPr>
          <p:cNvPicPr>
            <a:picLocks noChangeAspect="1"/>
          </p:cNvPicPr>
          <p:nvPr/>
        </p:nvPicPr>
        <p:blipFill>
          <a:blip r:embed="rId6"/>
          <a:stretch>
            <a:fillRect/>
          </a:stretch>
        </p:blipFill>
        <p:spPr>
          <a:xfrm>
            <a:off x="3224048" y="0"/>
            <a:ext cx="8127691" cy="6858000"/>
          </a:xfrm>
          <a:prstGeom prst="rect">
            <a:avLst/>
          </a:prstGeom>
        </p:spPr>
      </p:pic>
      <p:pic>
        <p:nvPicPr>
          <p:cNvPr id="6" name="Picture 5">
            <a:extLst>
              <a:ext uri="{FF2B5EF4-FFF2-40B4-BE49-F238E27FC236}">
                <a16:creationId xmlns:a16="http://schemas.microsoft.com/office/drawing/2014/main" id="{E1D952B0-4E02-D84C-A30F-D9D558E787B7}"/>
              </a:ext>
            </a:extLst>
          </p:cNvPr>
          <p:cNvPicPr>
            <a:picLocks noChangeAspect="1"/>
          </p:cNvPicPr>
          <p:nvPr/>
        </p:nvPicPr>
        <p:blipFill>
          <a:blip r:embed="rId7"/>
          <a:stretch>
            <a:fillRect/>
          </a:stretch>
        </p:blipFill>
        <p:spPr>
          <a:xfrm>
            <a:off x="1821926" y="0"/>
            <a:ext cx="7376050" cy="6858000"/>
          </a:xfrm>
          <a:prstGeom prst="rect">
            <a:avLst/>
          </a:prstGeom>
        </p:spPr>
      </p:pic>
      <p:pic>
        <p:nvPicPr>
          <p:cNvPr id="7" name="Picture 6">
            <a:extLst>
              <a:ext uri="{FF2B5EF4-FFF2-40B4-BE49-F238E27FC236}">
                <a16:creationId xmlns:a16="http://schemas.microsoft.com/office/drawing/2014/main" id="{573BCB4C-13F4-D74E-B8FA-482E528C1344}"/>
              </a:ext>
            </a:extLst>
          </p:cNvPr>
          <p:cNvPicPr>
            <a:picLocks noChangeAspect="1"/>
          </p:cNvPicPr>
          <p:nvPr/>
        </p:nvPicPr>
        <p:blipFill>
          <a:blip r:embed="rId8"/>
          <a:stretch>
            <a:fillRect/>
          </a:stretch>
        </p:blipFill>
        <p:spPr>
          <a:xfrm>
            <a:off x="0" y="0"/>
            <a:ext cx="7551774" cy="6858000"/>
          </a:xfrm>
          <a:prstGeom prst="rect">
            <a:avLst/>
          </a:prstGeom>
        </p:spPr>
      </p:pic>
    </p:spTree>
    <p:extLst>
      <p:ext uri="{BB962C8B-B14F-4D97-AF65-F5344CB8AC3E}">
        <p14:creationId xmlns:p14="http://schemas.microsoft.com/office/powerpoint/2010/main" val="398829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12C9F5-9192-E743-B8C0-0AEDF802DFB6}"/>
              </a:ext>
            </a:extLst>
          </p:cNvPr>
          <p:cNvPicPr>
            <a:picLocks noChangeAspect="1"/>
          </p:cNvPicPr>
          <p:nvPr/>
        </p:nvPicPr>
        <p:blipFill>
          <a:blip r:embed="rId3"/>
          <a:stretch>
            <a:fillRect/>
          </a:stretch>
        </p:blipFill>
        <p:spPr>
          <a:xfrm>
            <a:off x="514350" y="160639"/>
            <a:ext cx="11163300" cy="6477000"/>
          </a:xfrm>
          <a:prstGeom prst="rect">
            <a:avLst/>
          </a:prstGeom>
        </p:spPr>
      </p:pic>
    </p:spTree>
    <p:extLst>
      <p:ext uri="{BB962C8B-B14F-4D97-AF65-F5344CB8AC3E}">
        <p14:creationId xmlns:p14="http://schemas.microsoft.com/office/powerpoint/2010/main" val="2928393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2679</TotalTime>
  <Words>5390</Words>
  <Application>Microsoft Macintosh PowerPoint</Application>
  <PresentationFormat>Widescreen</PresentationFormat>
  <Paragraphs>411</Paragraphs>
  <Slides>48</Slides>
  <Notes>37</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Wingdings</vt:lpstr>
      <vt:lpstr>Office Theme</vt:lpstr>
      <vt:lpstr>How permissive, and for how long.</vt:lpstr>
      <vt:lpstr>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Patient</vt:lpstr>
      <vt:lpstr>What, if anything, should be done about this?</vt:lpstr>
      <vt:lpstr>First Principles: What causes high CO2? </vt:lpstr>
      <vt:lpstr>PaCO2 = k * VCO2 / VE (1-Vd/Vt)</vt:lpstr>
      <vt:lpstr>Dead space in ARDS</vt:lpstr>
      <vt:lpstr>What, if anything, should be done about this?</vt:lpstr>
      <vt:lpstr>Dead space in ARDS: Is COVID different? </vt:lpstr>
      <vt:lpstr>Deadspace trajectory through ARDS</vt:lpstr>
      <vt:lpstr>Why is a normal PaCO2 33ish mmHg (SLC)?</vt:lpstr>
      <vt:lpstr>Davenport Diagram:  pH = 6.1 + log [ HCO3 / (0.03 * pCO2) ]</vt:lpstr>
      <vt:lpstr>What actually happens in this process:</vt:lpstr>
      <vt:lpstr>How much CO2 is ‘sequestered’? From https://doi.org/10.1152/jappl.2000.88.1.257</vt:lpstr>
      <vt:lpstr>In a world without supplemental oxygen…</vt:lpstr>
      <vt:lpstr>PowerPoint Presentation</vt:lpstr>
      <vt:lpstr>When we control the alveolar gasses…</vt:lpstr>
      <vt:lpstr>What, if anything, should be done about this?</vt:lpstr>
      <vt:lpstr>Argument for allowing hypercapnia</vt:lpstr>
      <vt:lpstr>Is it the hypercapnia, or the severity of ARDS that leads to mortality?</vt:lpstr>
      <vt:lpstr>Is it the hypercapnia, or the severity of ARDS that leads to mortality?</vt:lpstr>
      <vt:lpstr>PowerPoint Presentation</vt:lpstr>
      <vt:lpstr>CO2 ‘Narcosis’?</vt:lpstr>
      <vt:lpstr>What, if anything, should be done about this?</vt:lpstr>
      <vt:lpstr>Sedation vacation:.</vt:lpstr>
      <vt:lpstr>Ventilator Dyssynchrony</vt:lpstr>
      <vt:lpstr>Haldane, Submarines, and Space Shuttles</vt:lpstr>
      <vt:lpstr>Drive to breath in 1 minute: </vt:lpstr>
      <vt:lpstr>PowerPoint Presentation</vt:lpstr>
      <vt:lpstr>Sensitivity of the controller system to CO2:</vt:lpstr>
      <vt:lpstr>Might HCO3 buffering.. reduce dyspnea?</vt:lpstr>
      <vt:lpstr>Returning to our patient: </vt:lpstr>
      <vt:lpstr>The lung: an ultra-kidney for volatile acids.</vt:lpstr>
      <vt:lpstr>Does the PaCO2 ‘set-point’ change? </vt:lpstr>
      <vt:lpstr>Acetazolamide?</vt:lpstr>
      <vt:lpstr>Post-script: meta-analysis</vt:lpstr>
      <vt:lpstr>https://annalsofintensivecare.springeropen.com/articles/10.1186/s13613-022-01006-8</vt:lpstr>
      <vt:lpstr>Editorial for https://link.springer.com/article/10.1007/s00134-022-06640-1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permissive and for how long</dc:title>
  <dc:creator>BRIAN LOCKE</dc:creator>
  <cp:lastModifiedBy>Brian Locke</cp:lastModifiedBy>
  <cp:revision>12</cp:revision>
  <dcterms:created xsi:type="dcterms:W3CDTF">2021-10-27T01:14:03Z</dcterms:created>
  <dcterms:modified xsi:type="dcterms:W3CDTF">2025-09-01T23:38:04Z</dcterms:modified>
</cp:coreProperties>
</file>